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1" r:id="rId5"/>
    <p:sldId id="259" r:id="rId6"/>
    <p:sldId id="265" r:id="rId7"/>
    <p:sldId id="260" r:id="rId8"/>
    <p:sldId id="262" r:id="rId9"/>
    <p:sldId id="263" r:id="rId10"/>
    <p:sldId id="264" r:id="rId11"/>
    <p:sldId id="268" r:id="rId12"/>
    <p:sldId id="269" r:id="rId13"/>
    <p:sldId id="270" r:id="rId14"/>
    <p:sldId id="271" r:id="rId15"/>
    <p:sldId id="266" r:id="rId16"/>
    <p:sldId id="267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E5EE-9199-459A-B171-040286A04FBA}" type="datetimeFigureOut">
              <a:rPr lang="sk-SK" smtClean="0"/>
              <a:pPr/>
              <a:t>19. 5. 2011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DB42B-F9C7-4F34-B4D3-0C63DCB3711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usahy.edu.sk/" TargetMode="External"/><Relationship Id="rId2" Type="http://schemas.openxmlformats.org/officeDocument/2006/relationships/hyperlink" Target="http://ouizelovce.s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oogle.sk/" TargetMode="External"/><Relationship Id="rId4" Type="http://schemas.openxmlformats.org/officeDocument/2006/relationships/hyperlink" Target="http://www.oumosbb.s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13000"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latin typeface="Monotype Corsiva" pitchFamily="66" charset="0"/>
              </a:rPr>
              <a:t>Vzdelávanie Rómov</a:t>
            </a:r>
            <a:endParaRPr lang="sk-SK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  <a:latin typeface="Mufferaw" pitchFamily="66" charset="-18"/>
              </a:rPr>
              <a:t>Mgr. Maroš Izák</a:t>
            </a:r>
            <a:endParaRPr lang="sk-SK" dirty="0">
              <a:solidFill>
                <a:schemeClr val="bg1"/>
              </a:solidFill>
              <a:latin typeface="Mufferaw" pitchFamily="66" charset="-18"/>
            </a:endParaRPr>
          </a:p>
        </p:txBody>
      </p:sp>
      <p:pic>
        <p:nvPicPr>
          <p:cNvPr id="4" name="Obrázok 3" descr="C:\Users\Andrea Kristeľová\Pictures\agentura_cmy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716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ESF_logo_SK_mal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0"/>
            <a:ext cx="11144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Logo_OPV_farebne-smal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9575" y="0"/>
            <a:ext cx="11144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7200" dirty="0" smtClean="0">
                <a:solidFill>
                  <a:srgbClr val="FF0000"/>
                </a:solidFill>
                <a:latin typeface="Monotype Corsiva" pitchFamily="66" charset="0"/>
              </a:rPr>
              <a:t>Učebné odbory</a:t>
            </a:r>
            <a:endParaRPr lang="sk-SK" sz="72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643050"/>
            <a:ext cx="23622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071678"/>
            <a:ext cx="227153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2500306"/>
            <a:ext cx="1590677" cy="228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5489" y="2857496"/>
            <a:ext cx="2148511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071942"/>
            <a:ext cx="1584963" cy="216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4857760"/>
            <a:ext cx="2228846" cy="1671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4429132"/>
            <a:ext cx="200943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BlokTextu 11"/>
          <p:cNvSpPr txBox="1"/>
          <p:nvPr/>
        </p:nvSpPr>
        <p:spPr>
          <a:xfrm>
            <a:off x="428596" y="1500174"/>
            <a:ext cx="23574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Arial Black" pitchFamily="34" charset="0"/>
              </a:rPr>
              <a:t>Výroba konfekcie - šička</a:t>
            </a:r>
            <a:endParaRPr lang="sk-SK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2928926" y="2000240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 Záhradník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5214942" y="2428868"/>
            <a:ext cx="1714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  <a:latin typeface="Arial Black" pitchFamily="34" charset="0"/>
              </a:rPr>
              <a:t>Opatrovateľ</a:t>
            </a:r>
            <a:endParaRPr lang="sk-SK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7572396" y="2857496"/>
            <a:ext cx="9973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Murár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857224" y="4071942"/>
            <a:ext cx="15716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Stolár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2571736" y="4500570"/>
            <a:ext cx="22145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Kuchár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6929454" y="5786454"/>
            <a:ext cx="22145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Predavač, skladník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6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Odbory v obrazoch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Zástupný symbol obsahu 5"/>
          <p:cNvSpPr txBox="1">
            <a:spLocks noGrp="1"/>
          </p:cNvSpPr>
          <p:nvPr>
            <p:ph idx="1"/>
          </p:nvPr>
        </p:nvSpPr>
        <p:spPr>
          <a:xfrm>
            <a:off x="2143108" y="1571612"/>
            <a:ext cx="500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k-SK" sz="2400" u="sng" dirty="0" smtClean="0">
                <a:solidFill>
                  <a:srgbClr val="00B0F0"/>
                </a:solidFill>
                <a:latin typeface="Arial Black" pitchFamily="34" charset="0"/>
              </a:rPr>
              <a:t>Výroba konfekcie - šička</a:t>
            </a:r>
            <a:endParaRPr lang="sk-SK" sz="2400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5123" name="Picture 3" descr="F:\OU B.Bystrica\P3240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5" y="2143116"/>
            <a:ext cx="3333773" cy="2500330"/>
          </a:xfrm>
          <a:prstGeom prst="rect">
            <a:avLst/>
          </a:prstGeom>
          <a:noFill/>
        </p:spPr>
      </p:pic>
      <p:pic>
        <p:nvPicPr>
          <p:cNvPr id="5124" name="Picture 4" descr="F:\OU B.Bystrica\P3240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57430"/>
            <a:ext cx="2972759" cy="2229570"/>
          </a:xfrm>
          <a:prstGeom prst="rect">
            <a:avLst/>
          </a:prstGeom>
          <a:noFill/>
        </p:spPr>
      </p:pic>
      <p:pic>
        <p:nvPicPr>
          <p:cNvPr id="5125" name="Picture 5" descr="F:\OU B.Bystrica\P324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1984"/>
            <a:ext cx="3333741" cy="2286016"/>
          </a:xfrm>
          <a:prstGeom prst="rect">
            <a:avLst/>
          </a:prstGeom>
          <a:noFill/>
        </p:spPr>
      </p:pic>
      <p:pic>
        <p:nvPicPr>
          <p:cNvPr id="5126" name="Picture 6" descr="F:\OU B.Bystrica\P32402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571984"/>
            <a:ext cx="3286116" cy="2286016"/>
          </a:xfrm>
          <a:prstGeom prst="rect">
            <a:avLst/>
          </a:prstGeom>
          <a:noFill/>
        </p:spPr>
      </p:pic>
      <p:pic>
        <p:nvPicPr>
          <p:cNvPr id="5127" name="Picture 7" descr="F:\OU B.Bystrica\P32402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572008"/>
            <a:ext cx="2571768" cy="2285992"/>
          </a:xfrm>
          <a:prstGeom prst="rect">
            <a:avLst/>
          </a:prstGeom>
          <a:noFill/>
        </p:spPr>
      </p:pic>
      <p:pic>
        <p:nvPicPr>
          <p:cNvPr id="5128" name="Picture 8" descr="F:\OU B.Bystrica\P32402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357430"/>
            <a:ext cx="2928926" cy="2196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Odbory v obrazoch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Zástupný symbol obsahu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sk-SK" sz="2800" u="sng" dirty="0" smtClean="0">
                <a:solidFill>
                  <a:srgbClr val="00B0F0"/>
                </a:solidFill>
                <a:latin typeface="Arial Black" pitchFamily="34" charset="0"/>
              </a:rPr>
              <a:t>Stolár</a:t>
            </a:r>
            <a:endParaRPr lang="sk-SK" sz="2800" u="sng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6146" name="Picture 2" descr="F:\OU B.Bystrica\P3240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071678"/>
            <a:ext cx="4258675" cy="3194006"/>
          </a:xfrm>
          <a:prstGeom prst="rect">
            <a:avLst/>
          </a:prstGeom>
          <a:noFill/>
        </p:spPr>
      </p:pic>
      <p:pic>
        <p:nvPicPr>
          <p:cNvPr id="6147" name="Picture 3" descr="F:\OU B.Bystrica\P324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586"/>
            <a:ext cx="2972758" cy="2229569"/>
          </a:xfrm>
          <a:prstGeom prst="rect">
            <a:avLst/>
          </a:prstGeom>
          <a:noFill/>
        </p:spPr>
      </p:pic>
      <p:pic>
        <p:nvPicPr>
          <p:cNvPr id="6148" name="Picture 4" descr="F:\OU B.Bystrica\P3240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229462"/>
            <a:ext cx="2857488" cy="2143116"/>
          </a:xfrm>
          <a:prstGeom prst="rect">
            <a:avLst/>
          </a:prstGeom>
          <a:noFill/>
        </p:spPr>
      </p:pic>
      <p:pic>
        <p:nvPicPr>
          <p:cNvPr id="6149" name="Picture 5" descr="F:\OU B.Bystrica\P3240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2758477" cy="2068858"/>
          </a:xfrm>
          <a:prstGeom prst="rect">
            <a:avLst/>
          </a:prstGeom>
          <a:noFill/>
        </p:spPr>
      </p:pic>
      <p:pic>
        <p:nvPicPr>
          <p:cNvPr id="6150" name="Picture 6" descr="F:\OU B.Bystrica\P32402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481" y="3357562"/>
            <a:ext cx="2857520" cy="2143140"/>
          </a:xfrm>
          <a:prstGeom prst="rect">
            <a:avLst/>
          </a:prstGeom>
          <a:noFill/>
        </p:spPr>
      </p:pic>
      <p:pic>
        <p:nvPicPr>
          <p:cNvPr id="6151" name="Picture 7" descr="F:\OU B.Bystrica\P32402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5214950"/>
            <a:ext cx="2190733" cy="1643050"/>
          </a:xfrm>
          <a:prstGeom prst="rect">
            <a:avLst/>
          </a:prstGeom>
          <a:noFill/>
        </p:spPr>
      </p:pic>
      <p:pic>
        <p:nvPicPr>
          <p:cNvPr id="6152" name="Picture 8" descr="F:\OU B.Bystrica\P32402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5217770"/>
            <a:ext cx="2186973" cy="1640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Odbory v obrazoch</a:t>
            </a:r>
            <a:endParaRPr lang="sk-SK" sz="6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k-SK" sz="2800" u="sng" dirty="0" smtClean="0">
                <a:solidFill>
                  <a:srgbClr val="00B0F0"/>
                </a:solidFill>
                <a:latin typeface="Arial Black" pitchFamily="34" charset="0"/>
              </a:rPr>
              <a:t>Murár</a:t>
            </a:r>
          </a:p>
          <a:p>
            <a:endParaRPr lang="sk-SK" dirty="0"/>
          </a:p>
        </p:txBody>
      </p:sp>
      <p:pic>
        <p:nvPicPr>
          <p:cNvPr id="7170" name="Picture 2" descr="F:\OU B.Bystrica\P324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28" y="1142984"/>
            <a:ext cx="3143272" cy="2357454"/>
          </a:xfrm>
          <a:prstGeom prst="rect">
            <a:avLst/>
          </a:prstGeom>
          <a:noFill/>
        </p:spPr>
      </p:pic>
      <p:pic>
        <p:nvPicPr>
          <p:cNvPr id="7171" name="Picture 3" descr="F:\OU B.Bystrica\P3240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143116"/>
            <a:ext cx="3044229" cy="2283172"/>
          </a:xfrm>
          <a:prstGeom prst="rect">
            <a:avLst/>
          </a:prstGeom>
          <a:noFill/>
        </p:spPr>
      </p:pic>
      <p:pic>
        <p:nvPicPr>
          <p:cNvPr id="7172" name="Picture 4" descr="F:\OU B.Bystrica\P324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7" y="1214422"/>
            <a:ext cx="3333773" cy="2500330"/>
          </a:xfrm>
          <a:prstGeom prst="rect">
            <a:avLst/>
          </a:prstGeom>
          <a:noFill/>
        </p:spPr>
      </p:pic>
      <p:pic>
        <p:nvPicPr>
          <p:cNvPr id="7173" name="Picture 5" descr="F:\OU B.Bystrica\P3240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29066"/>
            <a:ext cx="3429024" cy="2571768"/>
          </a:xfrm>
          <a:prstGeom prst="rect">
            <a:avLst/>
          </a:prstGeom>
          <a:noFill/>
        </p:spPr>
      </p:pic>
      <p:pic>
        <p:nvPicPr>
          <p:cNvPr id="7174" name="Picture 6" descr="F:\OU B.Bystrica\P3240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071942"/>
            <a:ext cx="3234731" cy="2426048"/>
          </a:xfrm>
          <a:prstGeom prst="rect">
            <a:avLst/>
          </a:prstGeom>
          <a:noFill/>
        </p:spPr>
      </p:pic>
      <p:pic>
        <p:nvPicPr>
          <p:cNvPr id="7175" name="Picture 7" descr="F:\OU B.Bystrica\P32402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429132"/>
            <a:ext cx="2972792" cy="2215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Odbory v obrazoch</a:t>
            </a:r>
            <a:endParaRPr lang="sk-SK" sz="6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k-SK" sz="2800" u="sng" dirty="0" smtClean="0">
                <a:solidFill>
                  <a:schemeClr val="accent2"/>
                </a:solidFill>
                <a:latin typeface="Arial Black" pitchFamily="34" charset="0"/>
              </a:rPr>
              <a:t>Záhradník</a:t>
            </a:r>
          </a:p>
          <a:p>
            <a:endParaRPr lang="sk-SK" dirty="0"/>
          </a:p>
        </p:txBody>
      </p:sp>
      <p:pic>
        <p:nvPicPr>
          <p:cNvPr id="8194" name="Picture 2" descr="F:\OU B.Bystrica\P3240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143116"/>
            <a:ext cx="6429420" cy="4714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Priestory školy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F:\OU B.Bystrica\P3240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4071966" cy="3178003"/>
          </a:xfrm>
          <a:prstGeom prst="rect">
            <a:avLst/>
          </a:prstGeom>
          <a:noFill/>
        </p:spPr>
      </p:pic>
      <p:pic>
        <p:nvPicPr>
          <p:cNvPr id="3075" name="Picture 3" descr="F:\OU B.Bystrica\P32402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071918"/>
            <a:ext cx="3714774" cy="2786082"/>
          </a:xfrm>
          <a:prstGeom prst="rect">
            <a:avLst/>
          </a:prstGeom>
          <a:noFill/>
        </p:spPr>
      </p:pic>
      <p:pic>
        <p:nvPicPr>
          <p:cNvPr id="3076" name="Picture 4" descr="F:\OU B.Bystrica\P3240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339415"/>
            <a:ext cx="3143272" cy="2357453"/>
          </a:xfrm>
          <a:prstGeom prst="rect">
            <a:avLst/>
          </a:prstGeom>
          <a:noFill/>
        </p:spPr>
      </p:pic>
      <p:pic>
        <p:nvPicPr>
          <p:cNvPr id="3077" name="Picture 5" descr="F:\OU B.Bystrica\P32402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928934"/>
            <a:ext cx="2544130" cy="1908097"/>
          </a:xfrm>
          <a:prstGeom prst="rect">
            <a:avLst/>
          </a:prstGeom>
          <a:noFill/>
        </p:spPr>
      </p:pic>
      <p:pic>
        <p:nvPicPr>
          <p:cNvPr id="3078" name="Picture 6" descr="F:\OU B.Bystrica\P32402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500569"/>
            <a:ext cx="3214678" cy="2411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Internát a stravovanie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F:\OU B.Bystrica\P3240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785926"/>
            <a:ext cx="3874564" cy="2905923"/>
          </a:xfrm>
          <a:prstGeom prst="rect">
            <a:avLst/>
          </a:prstGeom>
          <a:noFill/>
        </p:spPr>
      </p:pic>
      <p:pic>
        <p:nvPicPr>
          <p:cNvPr id="4099" name="Picture 3" descr="F:\OU B.Bystrica\P3240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572008"/>
            <a:ext cx="2762270" cy="2071702"/>
          </a:xfrm>
          <a:prstGeom prst="rect">
            <a:avLst/>
          </a:prstGeom>
          <a:noFill/>
        </p:spPr>
      </p:pic>
      <p:pic>
        <p:nvPicPr>
          <p:cNvPr id="4100" name="Picture 4" descr="F:\OU B.Bystrica\P3240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90" y="1285860"/>
            <a:ext cx="2571768" cy="1928826"/>
          </a:xfrm>
          <a:prstGeom prst="rect">
            <a:avLst/>
          </a:prstGeom>
          <a:noFill/>
        </p:spPr>
      </p:pic>
      <p:pic>
        <p:nvPicPr>
          <p:cNvPr id="4101" name="Picture 5" descr="F:\OU B.Bystrica\P32402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2158132"/>
            <a:ext cx="3214710" cy="2411032"/>
          </a:xfrm>
          <a:prstGeom prst="rect">
            <a:avLst/>
          </a:prstGeom>
          <a:noFill/>
        </p:spPr>
      </p:pic>
      <p:pic>
        <p:nvPicPr>
          <p:cNvPr id="4102" name="Picture 6" descr="F:\OU B.Bystrica\P3240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572008"/>
            <a:ext cx="2857520" cy="2143140"/>
          </a:xfrm>
          <a:prstGeom prst="rect">
            <a:avLst/>
          </a:prstGeom>
          <a:noFill/>
        </p:spPr>
      </p:pic>
      <p:pic>
        <p:nvPicPr>
          <p:cNvPr id="4103" name="Picture 7" descr="F:\OU B.Bystrica\P32402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714860"/>
            <a:ext cx="2857520" cy="2143140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5286380" y="4214818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Strava na mesiac stojí od 70 do 75 eur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0" y="2786058"/>
            <a:ext cx="451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Internát na mesiac stojí 3 eurá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500034" y="4643446"/>
            <a:ext cx="3382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Kuchynka na internáte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0" presetClass="entr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4000" contrast="33000"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 smtClean="0">
                <a:solidFill>
                  <a:srgbClr val="002060"/>
                </a:solidFill>
                <a:latin typeface="Monotype Corsiva" pitchFamily="66" charset="0"/>
              </a:rPr>
              <a:t>OU Želovce – poloha a cestovanie</a:t>
            </a:r>
            <a:endParaRPr lang="sk-SK" sz="4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Rovnoramenný trojuholník 6"/>
          <p:cNvSpPr/>
          <p:nvPr/>
        </p:nvSpPr>
        <p:spPr>
          <a:xfrm>
            <a:off x="4071934" y="2214554"/>
            <a:ext cx="357190" cy="28575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3643306" y="1857364"/>
            <a:ext cx="151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u="sng" dirty="0" smtClean="0">
                <a:latin typeface="Arial Black" pitchFamily="34" charset="0"/>
              </a:rPr>
              <a:t>Krupina</a:t>
            </a:r>
            <a:endParaRPr lang="sk-SK" sz="2400" u="sng" dirty="0">
              <a:latin typeface="Arial Black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4143372" y="3500438"/>
            <a:ext cx="149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u="sng" dirty="0" smtClean="0">
                <a:latin typeface="Arial Black" pitchFamily="34" charset="0"/>
              </a:rPr>
              <a:t>Želovce</a:t>
            </a:r>
            <a:endParaRPr lang="sk-SK" sz="2400" u="sng" dirty="0">
              <a:latin typeface="Arial Black" pitchFamily="34" charset="0"/>
            </a:endParaRPr>
          </a:p>
        </p:txBody>
      </p:sp>
      <p:sp>
        <p:nvSpPr>
          <p:cNvPr id="10" name="Ovál 9"/>
          <p:cNvSpPr/>
          <p:nvPr/>
        </p:nvSpPr>
        <p:spPr>
          <a:xfrm>
            <a:off x="4643438" y="3214686"/>
            <a:ext cx="342896" cy="28575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643050"/>
            <a:ext cx="1242753" cy="95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357562"/>
            <a:ext cx="1242753" cy="95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BlokTextu 13"/>
          <p:cNvSpPr txBox="1"/>
          <p:nvPr/>
        </p:nvSpPr>
        <p:spPr>
          <a:xfrm>
            <a:off x="4008124" y="2664718"/>
            <a:ext cx="98939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C00000"/>
                </a:solidFill>
                <a:latin typeface="Arial Black" pitchFamily="34" charset="0"/>
              </a:rPr>
              <a:t>60 km</a:t>
            </a:r>
            <a:endParaRPr lang="sk-SK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0105 0.00208 C 0.05747 0.00578 0.11407 0.00972 0.14914 0.03955 C 0.18421 0.06938 0.20139 0.15796 0.21181 0.18155 " pathEditMode="relative" rAng="0" ptsTypes="aaA">
                                      <p:cBhvr>
                                        <p:cTn id="5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08973E-6 C -0.06042 -0.01249 -0.12066 -0.02475 -0.15591 -0.05874 C -0.19115 -0.09274 -0.20261 -0.17993 -0.21198 -0.20421 " pathEditMode="relative" ptsTypes="aaA">
                                      <p:cBhvr>
                                        <p:cTn id="6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latin typeface="Monotype Corsiva" pitchFamily="66" charset="0"/>
              </a:rPr>
              <a:t>Odborné učilište internátne Želovce</a:t>
            </a:r>
            <a:endParaRPr lang="sk-SK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2800" dirty="0" smtClean="0">
                <a:solidFill>
                  <a:srgbClr val="00B0F0"/>
                </a:solidFill>
                <a:latin typeface="Arial Black" pitchFamily="34" charset="0"/>
              </a:rPr>
              <a:t>Učebné odbory</a:t>
            </a:r>
            <a:endParaRPr lang="sk-SK" sz="2800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643671"/>
            <a:ext cx="2792527" cy="185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143248"/>
            <a:ext cx="1942153" cy="265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428868"/>
            <a:ext cx="2700164" cy="22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982752"/>
            <a:ext cx="2500329" cy="187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BlokTextu 8"/>
          <p:cNvSpPr txBox="1"/>
          <p:nvPr/>
        </p:nvSpPr>
        <p:spPr>
          <a:xfrm>
            <a:off x="3000364" y="2000240"/>
            <a:ext cx="22860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 Záhradník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7000892" y="3286124"/>
            <a:ext cx="9973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Murár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642910" y="2714620"/>
            <a:ext cx="15716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Stolár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3071802" y="4572008"/>
            <a:ext cx="22145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dirty="0" smtClean="0">
                <a:solidFill>
                  <a:srgbClr val="FF0000"/>
                </a:solidFill>
                <a:latin typeface="Arial Black" pitchFamily="34" charset="0"/>
              </a:rPr>
              <a:t>Kuchár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Odbory v obrazoch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k-SK" dirty="0" smtClean="0">
                <a:solidFill>
                  <a:srgbClr val="00B0F0"/>
                </a:solidFill>
                <a:latin typeface="Arial Black" pitchFamily="34" charset="0"/>
              </a:rPr>
              <a:t>Kuchár</a:t>
            </a:r>
            <a:endParaRPr lang="sk-SK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2050" name="Picture 2" descr="F:\fotky zo želoviec\PC02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14554"/>
            <a:ext cx="3357586" cy="2518190"/>
          </a:xfrm>
          <a:prstGeom prst="rect">
            <a:avLst/>
          </a:prstGeom>
          <a:noFill/>
        </p:spPr>
      </p:pic>
      <p:pic>
        <p:nvPicPr>
          <p:cNvPr id="2051" name="Picture 3" descr="F:\fotky zo želoviec\PC02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96694"/>
            <a:ext cx="3349620" cy="2512216"/>
          </a:xfrm>
          <a:prstGeom prst="rect">
            <a:avLst/>
          </a:prstGeom>
          <a:noFill/>
        </p:spPr>
      </p:pic>
      <p:pic>
        <p:nvPicPr>
          <p:cNvPr id="2052" name="Picture 4" descr="F:\fotky zo želoviec\PC02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357694"/>
            <a:ext cx="3071834" cy="2303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Prijatie na odborné učilište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F:\FOTO ŠZŠ Krupina 2010-2011\VAR B\Deň otvorených dverí 21.12.2010\P1000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077072"/>
            <a:ext cx="2786082" cy="2089562"/>
          </a:xfrm>
          <a:prstGeom prst="rect">
            <a:avLst/>
          </a:prstGeom>
          <a:noFill/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86390" y="1412776"/>
            <a:ext cx="375761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k-SK" sz="2000" dirty="0" smtClean="0">
                <a:solidFill>
                  <a:schemeClr val="bg1"/>
                </a:solidFill>
                <a:latin typeface="Arial Black" pitchFamily="34" charset="0"/>
              </a:rPr>
              <a:t>Na odborné učilište môže byť prijatý žiak, ktorý ukončil vzdelávanie </a:t>
            </a:r>
            <a:r>
              <a:rPr lang="sk-SK" sz="2000" dirty="0" smtClean="0">
                <a:solidFill>
                  <a:schemeClr val="bg1"/>
                </a:solidFill>
                <a:latin typeface="Arial Black" pitchFamily="34" charset="0"/>
              </a:rPr>
              <a:t>v ŠZŠ -  </a:t>
            </a:r>
            <a:r>
              <a:rPr lang="sk-SK" sz="2000" dirty="0" smtClean="0">
                <a:solidFill>
                  <a:schemeClr val="bg1"/>
                </a:solidFill>
                <a:latin typeface="Arial Black" pitchFamily="34" charset="0"/>
              </a:rPr>
              <a:t>ľahký  alebo stredný </a:t>
            </a:r>
            <a:r>
              <a:rPr lang="sk-SK" sz="2000" dirty="0" smtClean="0">
                <a:solidFill>
                  <a:schemeClr val="bg1"/>
                </a:solidFill>
                <a:latin typeface="Arial Black" pitchFamily="34" charset="0"/>
              </a:rPr>
              <a:t>stupeň MP</a:t>
            </a:r>
            <a:endParaRPr lang="sk-SK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sk-SK" sz="2800" dirty="0" smtClean="0"/>
          </a:p>
          <a:p>
            <a:endParaRPr lang="sk-SK" sz="2800" dirty="0" smtClean="0">
              <a:latin typeface="Arial Black" pitchFamily="34" charset="0"/>
            </a:endParaRPr>
          </a:p>
          <a:p>
            <a:pPr algn="ctr">
              <a:buNone/>
            </a:pPr>
            <a:r>
              <a:rPr lang="sk-SK" sz="2000" dirty="0" smtClean="0">
                <a:solidFill>
                  <a:srgbClr val="00B0F0"/>
                </a:solidFill>
                <a:latin typeface="Arial Black" pitchFamily="34" charset="0"/>
              </a:rPr>
              <a:t>Žiak stredného stupňa musí splniť určité psychologické a špeciálno-pedagogické predpoklady</a:t>
            </a:r>
            <a:endParaRPr lang="sk-SK" sz="2000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1026" name="Picture 2" descr="F:\FOTO ŠZŠ Krupina 2010-2011\VAR B\Deň otvorených dverí 21.12.2010\P10007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00438"/>
            <a:ext cx="2643206" cy="2051443"/>
          </a:xfrm>
          <a:prstGeom prst="rect">
            <a:avLst/>
          </a:prstGeom>
          <a:noFill/>
        </p:spPr>
      </p:pic>
      <p:pic>
        <p:nvPicPr>
          <p:cNvPr id="1028" name="Picture 4" descr="F:\FOTO ŠZŠ Krupina 2010-2011\lll.trieda\Deň otvorených dverí 21.12.2010\P1000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357298"/>
            <a:ext cx="2714612" cy="2035959"/>
          </a:xfrm>
          <a:prstGeom prst="rect">
            <a:avLst/>
          </a:prstGeom>
          <a:noFill/>
        </p:spPr>
      </p:pic>
      <p:pic>
        <p:nvPicPr>
          <p:cNvPr id="1030" name="Picture 6" descr="F:\FOTO ŠZŠ Krupina 2010-2011\lll.trieda\Deň otvorených dverí 21.12.2010\P10007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844824"/>
            <a:ext cx="2714612" cy="203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Odbory v obrazoch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k-SK" dirty="0" smtClean="0">
                <a:solidFill>
                  <a:srgbClr val="00B050"/>
                </a:solidFill>
                <a:latin typeface="Arial Black" pitchFamily="34" charset="0"/>
              </a:rPr>
              <a:t>Záhradník</a:t>
            </a:r>
            <a:endParaRPr lang="sk-SK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3074" name="Picture 2" descr="F:\fotky zo želoviec\PC02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3492496" cy="2619372"/>
          </a:xfrm>
          <a:prstGeom prst="rect">
            <a:avLst/>
          </a:prstGeom>
          <a:noFill/>
        </p:spPr>
      </p:pic>
      <p:pic>
        <p:nvPicPr>
          <p:cNvPr id="3075" name="Picture 3" descr="F:\fotky zo želoviec\PC02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287" y="2214554"/>
            <a:ext cx="3524275" cy="2643206"/>
          </a:xfrm>
          <a:prstGeom prst="rect">
            <a:avLst/>
          </a:prstGeom>
          <a:noFill/>
        </p:spPr>
      </p:pic>
      <p:pic>
        <p:nvPicPr>
          <p:cNvPr id="3076" name="Picture 4" descr="F:\fotky zo želoviec\PC02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452942"/>
            <a:ext cx="3206744" cy="2405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Odbory v obrazoch</a:t>
            </a:r>
            <a:endParaRPr lang="sk-SK" sz="6600" dirty="0"/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k-SK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Stolár</a:t>
            </a:r>
            <a:endParaRPr lang="sk-SK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099" name="Picture 3" descr="F:\fotky zo želoviec\PC02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14554"/>
            <a:ext cx="3429024" cy="2571768"/>
          </a:xfrm>
          <a:prstGeom prst="rect">
            <a:avLst/>
          </a:prstGeom>
          <a:noFill/>
        </p:spPr>
      </p:pic>
      <p:pic>
        <p:nvPicPr>
          <p:cNvPr id="4100" name="Picture 4" descr="F:\fotky zo želoviec\PC02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214554"/>
            <a:ext cx="3349620" cy="2512215"/>
          </a:xfrm>
          <a:prstGeom prst="rect">
            <a:avLst/>
          </a:prstGeom>
          <a:noFill/>
        </p:spPr>
      </p:pic>
      <p:pic>
        <p:nvPicPr>
          <p:cNvPr id="4101" name="Picture 5" descr="F:\fotky zo želoviec\PC02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500570"/>
            <a:ext cx="2635240" cy="1976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Odbory v obrazoch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k-SK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Murár</a:t>
            </a:r>
            <a:endParaRPr lang="sk-SK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2" name="Picture 2" descr="F:\fotky zo želoviec\PC02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14554"/>
            <a:ext cx="3214710" cy="2411033"/>
          </a:xfrm>
          <a:prstGeom prst="rect">
            <a:avLst/>
          </a:prstGeom>
          <a:noFill/>
        </p:spPr>
      </p:pic>
      <p:pic>
        <p:nvPicPr>
          <p:cNvPr id="5123" name="Picture 3" descr="F:\fotky zo želoviec\PC02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14554"/>
            <a:ext cx="3278182" cy="2458637"/>
          </a:xfrm>
          <a:prstGeom prst="rect">
            <a:avLst/>
          </a:prstGeom>
          <a:noFill/>
        </p:spPr>
      </p:pic>
      <p:pic>
        <p:nvPicPr>
          <p:cNvPr id="5124" name="Picture 4" descr="F:\fotky zo želoviec\PC02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429132"/>
            <a:ext cx="2706678" cy="2030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Internát a stravovanie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3286148" cy="313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3253061" cy="24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7" y="3500439"/>
            <a:ext cx="301022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Bibliografia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latin typeface="Arial Black" pitchFamily="34" charset="0"/>
                <a:hlinkClick r:id="rId2"/>
              </a:rPr>
              <a:t>http://ouizelovce.sk/</a:t>
            </a:r>
            <a:endParaRPr lang="sk-SK" sz="2400" dirty="0" smtClean="0">
              <a:latin typeface="Arial Black" pitchFamily="34" charset="0"/>
            </a:endParaRPr>
          </a:p>
          <a:p>
            <a:r>
              <a:rPr lang="sk-SK" sz="2400" dirty="0" smtClean="0">
                <a:latin typeface="Arial Black" pitchFamily="34" charset="0"/>
                <a:hlinkClick r:id="rId3"/>
              </a:rPr>
              <a:t>http://www.ousahy.edu.sk/</a:t>
            </a:r>
            <a:endParaRPr lang="sk-SK" sz="2400" dirty="0" smtClean="0">
              <a:latin typeface="Arial Black" pitchFamily="34" charset="0"/>
            </a:endParaRPr>
          </a:p>
          <a:p>
            <a:r>
              <a:rPr lang="sk-SK" sz="2400" dirty="0" smtClean="0">
                <a:latin typeface="Arial Black" pitchFamily="34" charset="0"/>
                <a:hlinkClick r:id="rId4"/>
              </a:rPr>
              <a:t>http://www.oumosbb.sk/</a:t>
            </a:r>
            <a:endParaRPr lang="sk-SK" sz="2400" dirty="0" smtClean="0">
              <a:latin typeface="Arial Black" pitchFamily="34" charset="0"/>
            </a:endParaRPr>
          </a:p>
          <a:p>
            <a:r>
              <a:rPr lang="sk-SK" sz="2400" dirty="0" smtClean="0">
                <a:latin typeface="Arial Black" pitchFamily="34" charset="0"/>
                <a:hlinkClick r:id="rId5"/>
              </a:rPr>
              <a:t>http://www.google.sk</a:t>
            </a:r>
            <a:endParaRPr lang="sk-SK" sz="2400" dirty="0" smtClean="0">
              <a:latin typeface="Arial Black" pitchFamily="34" charset="0"/>
            </a:endParaRPr>
          </a:p>
          <a:p>
            <a:r>
              <a:rPr lang="sk-SK" sz="2400" dirty="0" smtClean="0">
                <a:latin typeface="Arial Black" pitchFamily="34" charset="0"/>
              </a:rPr>
              <a:t>Fotky z návštevy</a:t>
            </a:r>
          </a:p>
          <a:p>
            <a:endParaRPr lang="sk-SK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 smtClean="0">
                <a:solidFill>
                  <a:srgbClr val="FF0000"/>
                </a:solidFill>
                <a:latin typeface="Monotype Corsiva" pitchFamily="66" charset="0"/>
              </a:rPr>
              <a:t>Možnosti ďalšieho vzdelávania</a:t>
            </a:r>
            <a:endParaRPr lang="sk-SK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sk-SK" sz="2400" dirty="0" smtClean="0">
                <a:solidFill>
                  <a:srgbClr val="00B0F0"/>
                </a:solidFill>
                <a:latin typeface="Arial Black" pitchFamily="34" charset="0"/>
              </a:rPr>
              <a:t>Žiaci, ktorí ukončili základné vzdelávanie na Špeciálnej základnej škole môžu pokračovať </a:t>
            </a:r>
          </a:p>
          <a:p>
            <a:pPr algn="ctr">
              <a:buNone/>
            </a:pPr>
            <a:r>
              <a:rPr lang="sk-SK" sz="2400" dirty="0" smtClean="0">
                <a:solidFill>
                  <a:srgbClr val="00B0F0"/>
                </a:solidFill>
                <a:latin typeface="Arial Black" pitchFamily="34" charset="0"/>
              </a:rPr>
              <a:t>v ďalšom  štúdiu</a:t>
            </a:r>
            <a:endParaRPr lang="sk-SK" sz="24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4" name="Šípka dolu 3"/>
          <p:cNvSpPr/>
          <p:nvPr/>
        </p:nvSpPr>
        <p:spPr>
          <a:xfrm rot="2605515">
            <a:off x="3374336" y="2642286"/>
            <a:ext cx="484632" cy="152374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Šípka dolu 4"/>
          <p:cNvSpPr/>
          <p:nvPr/>
        </p:nvSpPr>
        <p:spPr>
          <a:xfrm rot="19002298">
            <a:off x="4797587" y="2634139"/>
            <a:ext cx="484632" cy="152324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285720" y="4000504"/>
            <a:ext cx="317356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latin typeface="Arial Black" pitchFamily="34" charset="0"/>
              </a:rPr>
              <a:t>Odbornom učilišti</a:t>
            </a:r>
            <a:endParaRPr lang="sk-SK" sz="2400" dirty="0">
              <a:latin typeface="Arial Black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286380" y="4000504"/>
            <a:ext cx="289835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latin typeface="Arial Black" pitchFamily="34" charset="0"/>
              </a:rPr>
              <a:t>Praktickej škole</a:t>
            </a:r>
            <a:endParaRPr lang="sk-SK" sz="2400" dirty="0">
              <a:latin typeface="Arial Black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4000496" y="2786058"/>
            <a:ext cx="595035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latin typeface="Arial Black" pitchFamily="34" charset="0"/>
              </a:rPr>
              <a:t>na</a:t>
            </a:r>
            <a:endParaRPr lang="sk-SK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repeatCount="indefinite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 smtClean="0">
                <a:solidFill>
                  <a:srgbClr val="FF0000"/>
                </a:solidFill>
                <a:latin typeface="Monotype Corsiva" pitchFamily="66" charset="0"/>
              </a:rPr>
              <a:t>Odborné učilište internátne Šahy</a:t>
            </a:r>
            <a:endParaRPr lang="sk-SK" sz="5400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			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r>
              <a:rPr lang="sk-SK" dirty="0" smtClean="0"/>
              <a:t>				</a:t>
            </a:r>
            <a:r>
              <a:rPr lang="sk-SK" sz="4000" u="sng" dirty="0" smtClean="0">
                <a:solidFill>
                  <a:srgbClr val="FF0000"/>
                </a:solidFill>
                <a:latin typeface="Arial Black" pitchFamily="34" charset="0"/>
              </a:rPr>
              <a:t>Krupina</a:t>
            </a: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3571868" y="5143512"/>
            <a:ext cx="171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u="sng" dirty="0" smtClean="0">
                <a:latin typeface="Arial Black" pitchFamily="34" charset="0"/>
              </a:rPr>
              <a:t>Šahy</a:t>
            </a:r>
            <a:endParaRPr lang="sk-SK" sz="4000" u="sng" dirty="0">
              <a:latin typeface="Arial Black" pitchFamily="34" charset="0"/>
            </a:endParaRPr>
          </a:p>
        </p:txBody>
      </p:sp>
      <p:sp>
        <p:nvSpPr>
          <p:cNvPr id="5" name="Rovnoramenný trojuholník 4"/>
          <p:cNvSpPr/>
          <p:nvPr/>
        </p:nvSpPr>
        <p:spPr>
          <a:xfrm>
            <a:off x="3714744" y="3429000"/>
            <a:ext cx="632076" cy="4286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3071802" y="5143512"/>
            <a:ext cx="557210" cy="57150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928802"/>
            <a:ext cx="1242885" cy="95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5786454"/>
            <a:ext cx="1201076" cy="91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BlokTextu 8"/>
          <p:cNvSpPr txBox="1"/>
          <p:nvPr/>
        </p:nvSpPr>
        <p:spPr>
          <a:xfrm rot="19216924">
            <a:off x="2788664" y="3913677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Arial Black" pitchFamily="34" charset="0"/>
              </a:rPr>
              <a:t>37 km</a:t>
            </a:r>
            <a:endParaRPr lang="sk-SK" sz="2000" dirty="0">
              <a:latin typeface="Arial Black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 rot="3750242">
            <a:off x="3962319" y="4222846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>
                <a:latin typeface="Arial Black" pitchFamily="34" charset="0"/>
              </a:rPr>
              <a:t>37 km</a:t>
            </a:r>
            <a:endParaRPr lang="sk-SK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1.40611E-6 C -0.10659 -0.03238 -0.21319 -0.06476 -0.24253 -0.00694 C -0.27187 0.05088 -0.18697 0.28746 -0.17586 0.34644 " pathEditMode="relative" ptsTypes="aaA">
                                      <p:cBhvr>
                                        <p:cTn id="3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8.45513E-6 C 0.10626 0.00739 0.21251 0.01503 0.22675 -0.04094 C 0.24098 -0.09691 0.10904 -0.28631 0.08543 -0.33581 " pathEditMode="relative" ptsTypes="a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8000" contrast="18000"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500570"/>
            <a:ext cx="1928826" cy="194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3116"/>
            <a:ext cx="1928826" cy="195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89732">
            <a:off x="6926699" y="2043859"/>
            <a:ext cx="20002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 smtClean="0">
                <a:solidFill>
                  <a:schemeClr val="bg1"/>
                </a:solidFill>
                <a:latin typeface="Monotype Corsiva" pitchFamily="66" charset="0"/>
              </a:rPr>
              <a:t>Odborné učilište internátne Šahy</a:t>
            </a:r>
            <a:endParaRPr lang="sk-SK" sz="5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20134944">
            <a:off x="1057380" y="2083486"/>
            <a:ext cx="18573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214818"/>
            <a:ext cx="20002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4214818"/>
            <a:ext cx="20002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4643446"/>
            <a:ext cx="20002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BlokTextu 8"/>
          <p:cNvSpPr txBox="1"/>
          <p:nvPr/>
        </p:nvSpPr>
        <p:spPr>
          <a:xfrm>
            <a:off x="2928926" y="1357298"/>
            <a:ext cx="4002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3600" dirty="0" smtClean="0">
                <a:solidFill>
                  <a:srgbClr val="FF0000"/>
                </a:solidFill>
                <a:latin typeface="Arial Black" pitchFamily="34" charset="0"/>
              </a:rPr>
              <a:t>Učebné odbory</a:t>
            </a:r>
            <a:endParaRPr lang="sk-SK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00298" y="2143116"/>
            <a:ext cx="1857388" cy="200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388" y="4572008"/>
            <a:ext cx="192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8992" y="5000636"/>
            <a:ext cx="2409164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528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600" dirty="0" smtClean="0">
                <a:solidFill>
                  <a:srgbClr val="FF0000"/>
                </a:solidFill>
                <a:latin typeface="Monotype Corsiva" pitchFamily="66" charset="0"/>
              </a:rPr>
              <a:t>Priestory školy</a:t>
            </a:r>
            <a:endParaRPr lang="sk-SK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F:\Foto2011-OU Šahy\k_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3562328" cy="2671747"/>
          </a:xfrm>
          <a:prstGeom prst="rect">
            <a:avLst/>
          </a:prstGeom>
          <a:noFill/>
        </p:spPr>
      </p:pic>
      <p:pic>
        <p:nvPicPr>
          <p:cNvPr id="1028" name="Picture 4" descr="F:\Foto2011-OU Šahy\k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285860"/>
            <a:ext cx="3133732" cy="2350299"/>
          </a:xfrm>
          <a:prstGeom prst="rect">
            <a:avLst/>
          </a:prstGeom>
          <a:noFill/>
        </p:spPr>
      </p:pic>
      <p:pic>
        <p:nvPicPr>
          <p:cNvPr id="1029" name="Picture 5" descr="F:\Foto2011-OU Šahy\k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290" y="2428868"/>
            <a:ext cx="3214710" cy="2411033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3500438"/>
            <a:ext cx="3643314" cy="273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4446991"/>
            <a:ext cx="3214678" cy="241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71942"/>
            <a:ext cx="3071801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1214422"/>
            <a:ext cx="2500298" cy="151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entr" presetSubtype="0" repeatCount="indefinite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solidFill>
                  <a:srgbClr val="FF0000"/>
                </a:solidFill>
                <a:latin typeface="Monotype Corsiva" pitchFamily="66" charset="0"/>
              </a:rPr>
              <a:t>Internát a stravovanie</a:t>
            </a:r>
            <a:endParaRPr lang="sk-SK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66" y="2071678"/>
            <a:ext cx="3071834" cy="230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000504"/>
            <a:ext cx="3214686" cy="241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2" y="4357694"/>
            <a:ext cx="3143248" cy="235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ĺžnik 6"/>
          <p:cNvSpPr/>
          <p:nvPr/>
        </p:nvSpPr>
        <p:spPr>
          <a:xfrm>
            <a:off x="1928794" y="2143116"/>
            <a:ext cx="414340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  <a:latin typeface="Arial Black" pitchFamily="34" charset="0"/>
              </a:rPr>
              <a:t>Cena celodenného stravného lístka je 2,43 € </a:t>
            </a:r>
            <a:endParaRPr lang="sk-SK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0" y="3000372"/>
            <a:ext cx="40004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  <a:latin typeface="Arial Black" pitchFamily="34" charset="0"/>
              </a:rPr>
              <a:t>raňajky (0,60 €)</a:t>
            </a:r>
            <a:endParaRPr lang="sk-SK" sz="20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pt-BR" sz="2000" b="1" dirty="0" smtClean="0">
                <a:solidFill>
                  <a:srgbClr val="FF0000"/>
                </a:solidFill>
                <a:latin typeface="Arial Black" pitchFamily="34" charset="0"/>
              </a:rPr>
              <a:t> obed </a:t>
            </a:r>
            <a:r>
              <a:rPr lang="pt-BR" sz="2000" b="1" dirty="0" smtClean="0">
                <a:solidFill>
                  <a:srgbClr val="FF0000"/>
                </a:solidFill>
                <a:latin typeface="Arial Black" pitchFamily="34" charset="0"/>
              </a:rPr>
              <a:t>(1,00 </a:t>
            </a:r>
            <a:r>
              <a:rPr lang="pt-BR" sz="2000" b="1" dirty="0" smtClean="0">
                <a:solidFill>
                  <a:srgbClr val="FF0000"/>
                </a:solidFill>
                <a:latin typeface="Arial Black" pitchFamily="34" charset="0"/>
              </a:rPr>
              <a:t>€)</a:t>
            </a:r>
            <a:endParaRPr lang="sk-SK" sz="20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pt-BR" sz="2000" b="1" dirty="0" smtClean="0">
                <a:solidFill>
                  <a:srgbClr val="FF0000"/>
                </a:solidFill>
                <a:latin typeface="Arial Black" pitchFamily="34" charset="0"/>
              </a:rPr>
              <a:t>večera (O,83 €)</a:t>
            </a:r>
            <a:endParaRPr lang="sk-SK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357298"/>
            <a:ext cx="1571604" cy="118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786058"/>
            <a:ext cx="1733554" cy="129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643446"/>
            <a:ext cx="1558074" cy="150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Šípka doprava 10"/>
          <p:cNvSpPr/>
          <p:nvPr/>
        </p:nvSpPr>
        <p:spPr>
          <a:xfrm rot="17028026">
            <a:off x="180646" y="2449095"/>
            <a:ext cx="978408" cy="25652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Šípka doprava 11"/>
          <p:cNvSpPr/>
          <p:nvPr/>
        </p:nvSpPr>
        <p:spPr>
          <a:xfrm>
            <a:off x="2071670" y="3357562"/>
            <a:ext cx="978408" cy="2857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Šípka doprava 12"/>
          <p:cNvSpPr/>
          <p:nvPr/>
        </p:nvSpPr>
        <p:spPr>
          <a:xfrm rot="3842953">
            <a:off x="268010" y="4244476"/>
            <a:ext cx="978408" cy="25477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8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>
                <a:solidFill>
                  <a:srgbClr val="FF0000"/>
                </a:solidFill>
                <a:latin typeface="Monotype Corsiva" pitchFamily="66" charset="0"/>
              </a:rPr>
              <a:t>Odborné učilište V</a:t>
            </a:r>
            <a:r>
              <a:rPr lang="sk-SK" sz="4800" dirty="0" smtClean="0">
                <a:solidFill>
                  <a:srgbClr val="FF0000"/>
                </a:solidFill>
                <a:latin typeface="Monotype Corsiva" pitchFamily="66" charset="0"/>
              </a:rPr>
              <a:t>. </a:t>
            </a:r>
            <a:r>
              <a:rPr lang="sk-SK" sz="4800" dirty="0" err="1" smtClean="0">
                <a:solidFill>
                  <a:srgbClr val="FF0000"/>
                </a:solidFill>
                <a:latin typeface="Monotype Corsiva" pitchFamily="66" charset="0"/>
              </a:rPr>
              <a:t>Gaňu</a:t>
            </a:r>
            <a:r>
              <a:rPr lang="sk-SK" sz="48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sk-SK" sz="4800" dirty="0" smtClean="0">
                <a:solidFill>
                  <a:srgbClr val="FF0000"/>
                </a:solidFill>
                <a:latin typeface="Monotype Corsiva" pitchFamily="66" charset="0"/>
              </a:rPr>
              <a:t>B</a:t>
            </a:r>
            <a:r>
              <a:rPr lang="sk-SK" sz="4800" dirty="0" smtClean="0">
                <a:solidFill>
                  <a:srgbClr val="FF0000"/>
                </a:solidFill>
                <a:latin typeface="Monotype Corsiva" pitchFamily="66" charset="0"/>
              </a:rPr>
              <a:t>. Bystrica</a:t>
            </a:r>
            <a:endParaRPr lang="sk-SK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Zástupný symbol obsahu 3" descr="mapa_slovensk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066789">
            <a:off x="332024" y="2107809"/>
            <a:ext cx="4842512" cy="3292909"/>
          </a:xfrm>
        </p:spPr>
      </p:pic>
      <p:sp>
        <p:nvSpPr>
          <p:cNvPr id="11" name="Šípka doprava 10"/>
          <p:cNvSpPr/>
          <p:nvPr/>
        </p:nvSpPr>
        <p:spPr>
          <a:xfrm rot="10547667">
            <a:off x="2713289" y="3612380"/>
            <a:ext cx="3070703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Rovnoramenný trojuholník 11"/>
          <p:cNvSpPr/>
          <p:nvPr/>
        </p:nvSpPr>
        <p:spPr>
          <a:xfrm>
            <a:off x="5786446" y="3500438"/>
            <a:ext cx="346324" cy="28575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repeatCount="indefinite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0"/>
            <a:ext cx="1214414" cy="90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000" dirty="0" smtClean="0">
                <a:latin typeface="Monotype Corsiva" pitchFamily="66" charset="0"/>
              </a:rPr>
              <a:t>Ako sa tam dostať</a:t>
            </a:r>
            <a:endParaRPr lang="sk-SK" sz="6000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214686"/>
            <a:ext cx="333377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BlokTextu 4"/>
          <p:cNvSpPr txBox="1"/>
          <p:nvPr/>
        </p:nvSpPr>
        <p:spPr>
          <a:xfrm>
            <a:off x="3714744" y="3143248"/>
            <a:ext cx="3547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000" u="sng" dirty="0" smtClean="0">
                <a:solidFill>
                  <a:srgbClr val="FF0000"/>
                </a:solidFill>
                <a:latin typeface="Arial Black" pitchFamily="34" charset="0"/>
              </a:rPr>
              <a:t>MHD č.1,6,8</a:t>
            </a:r>
            <a:endParaRPr lang="sk-SK" sz="4000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Šípka doprava 5"/>
          <p:cNvSpPr/>
          <p:nvPr/>
        </p:nvSpPr>
        <p:spPr>
          <a:xfrm rot="6196647">
            <a:off x="7455143" y="1952317"/>
            <a:ext cx="17531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142984"/>
            <a:ext cx="2667002" cy="199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00636"/>
            <a:ext cx="2476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714488"/>
            <a:ext cx="24765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235</Words>
  <Application>Microsoft Office PowerPoint</Application>
  <PresentationFormat>Prezentácia na obrazovke (4:3)</PresentationFormat>
  <Paragraphs>77</Paragraphs>
  <Slides>24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5" baseType="lpstr">
      <vt:lpstr>Motív Office</vt:lpstr>
      <vt:lpstr>Vzdelávanie Rómov</vt:lpstr>
      <vt:lpstr>Prijatie na odborné učilište</vt:lpstr>
      <vt:lpstr>Možnosti ďalšieho vzdelávania</vt:lpstr>
      <vt:lpstr>Odborné učilište internátne Šahy</vt:lpstr>
      <vt:lpstr>Odborné učilište internátne Šahy</vt:lpstr>
      <vt:lpstr>Priestory školy</vt:lpstr>
      <vt:lpstr>Internát a stravovanie</vt:lpstr>
      <vt:lpstr>Odborné učilište V. Gaňu B. Bystrica</vt:lpstr>
      <vt:lpstr>Ako sa tam dostať</vt:lpstr>
      <vt:lpstr>Učebné odbory</vt:lpstr>
      <vt:lpstr>Odbory v obrazoch</vt:lpstr>
      <vt:lpstr>Odbory v obrazoch</vt:lpstr>
      <vt:lpstr>Odbory v obrazoch</vt:lpstr>
      <vt:lpstr>Odbory v obrazoch</vt:lpstr>
      <vt:lpstr>Priestory školy</vt:lpstr>
      <vt:lpstr>Internát a stravovanie</vt:lpstr>
      <vt:lpstr>OU Želovce – poloha a cestovanie</vt:lpstr>
      <vt:lpstr>Odborné učilište internátne Želovce</vt:lpstr>
      <vt:lpstr>Odbory v obrazoch</vt:lpstr>
      <vt:lpstr>Odbory v obrazoch</vt:lpstr>
      <vt:lpstr>Odbory v obrazoch</vt:lpstr>
      <vt:lpstr>Odbory v obrazoch</vt:lpstr>
      <vt:lpstr>Internát a stravovanie</vt:lpstr>
      <vt:lpstr>Bibliografia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Vzdelávanie Rómov</dc:title>
  <dc:creator>Maroš</dc:creator>
  <cp:lastModifiedBy>Žiak NB03</cp:lastModifiedBy>
  <cp:revision>122</cp:revision>
  <dcterms:created xsi:type="dcterms:W3CDTF">2011-04-14T19:52:05Z</dcterms:created>
  <dcterms:modified xsi:type="dcterms:W3CDTF">2011-05-19T12:10:10Z</dcterms:modified>
</cp:coreProperties>
</file>