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5C2C-B578-41D8-9DBE-9CD53F221DA4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573B-3BD7-42D0-865E-CA0445DAA00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Známa – neznáma komunita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FFFF00"/>
                </a:solidFill>
                <a:latin typeface="Monotype Corsiva" pitchFamily="66" charset="0"/>
              </a:rPr>
              <a:t>Mgr. Maroš Izák</a:t>
            </a:r>
            <a:endParaRPr lang="sk-SK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Obrázok 17" descr="C:\Users\Andrea Kristeľová\Pictures\agentura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1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ok 2" descr="ESF_logo_SK_m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0"/>
            <a:ext cx="11144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Logo_OPV_farebne-smal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6000" contrast="21000"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900607"/>
            <a:ext cx="3055443" cy="1957393"/>
          </a:xfrm>
          <a:prstGeom prst="rect">
            <a:avLst/>
          </a:prstGeom>
        </p:spPr>
      </p:pic>
      <p:pic>
        <p:nvPicPr>
          <p:cNvPr id="7" name="Obrázok 6" descr="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286124"/>
            <a:ext cx="1714480" cy="1714480"/>
          </a:xfrm>
          <a:prstGeom prst="rect">
            <a:avLst/>
          </a:prstGeom>
        </p:spPr>
      </p:pic>
      <p:pic>
        <p:nvPicPr>
          <p:cNvPr id="4" name="Obrázok 3" descr="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286124"/>
            <a:ext cx="1905013" cy="17859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Rituálna čistota jedla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2910" y="1571612"/>
            <a:ext cx="804389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sz="3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Tieto pozostatky viery sa prísne odrážajú aj v príprave jedál</a:t>
            </a:r>
          </a:p>
          <a:p>
            <a:pPr algn="ctr">
              <a:buNone/>
            </a:pPr>
            <a:r>
              <a:rPr lang="sk-SK" sz="4000" b="1" u="sng" dirty="0" smtClean="0">
                <a:latin typeface="Arial Black" pitchFamily="34" charset="0"/>
                <a:cs typeface="Aharoni" pitchFamily="2" charset="-79"/>
              </a:rPr>
              <a:t>Nečisté jedlá</a:t>
            </a:r>
          </a:p>
          <a:p>
            <a:pPr algn="ctr">
              <a:buNone/>
            </a:pPr>
            <a:r>
              <a:rPr lang="sk-SK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Pokrm, ktorý nevarili  len ženy</a:t>
            </a:r>
          </a:p>
          <a:p>
            <a:pPr algn="ctr">
              <a:buNone/>
            </a:pPr>
            <a:r>
              <a:rPr lang="sk-SK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Jedlá pripravené v iných nádobách ako na varenie</a:t>
            </a:r>
          </a:p>
          <a:p>
            <a:pPr algn="ctr">
              <a:buNone/>
            </a:pPr>
            <a:r>
              <a:rPr lang="sk-SK" sz="4000" dirty="0" smtClean="0">
                <a:latin typeface="Aharoni" pitchFamily="2" charset="-79"/>
                <a:cs typeface="Aharoni" pitchFamily="2" charset="-79"/>
              </a:rPr>
              <a:t>Pokrm nesmel prísť do kontaktu s ženským odevom, zvlášť so  sukňou</a:t>
            </a:r>
            <a:endParaRPr lang="sk-SK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29" descr="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000636"/>
            <a:ext cx="1714512" cy="10201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FF00"/>
                </a:solidFill>
                <a:latin typeface="Monotype Corsiva" pitchFamily="66" charset="0"/>
              </a:rPr>
              <a:t>Mäso – zdroj obživy</a:t>
            </a:r>
            <a:endParaRPr lang="sk-SK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800" dirty="0" smtClean="0">
                <a:latin typeface="Arnprior" pitchFamily="2" charset="0"/>
              </a:rPr>
              <a:t>Prísne sa sledovala konzumácia mäsa</a:t>
            </a:r>
          </a:p>
          <a:p>
            <a:pPr algn="ctr">
              <a:buNone/>
            </a:pPr>
            <a:r>
              <a:rPr lang="sk-SK" sz="2800" u="sng" dirty="0" smtClean="0">
                <a:solidFill>
                  <a:srgbClr val="00B0F0"/>
                </a:solidFill>
                <a:latin typeface="Arial Black" pitchFamily="34" charset="0"/>
              </a:rPr>
              <a:t>Rómovia sa rozlišovali</a:t>
            </a:r>
            <a:endParaRPr lang="sk-SK" sz="2800" u="sng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42844" y="4857760"/>
            <a:ext cx="44767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Blue Highway Linocut" pitchFamily="2" charset="-18"/>
              </a:rPr>
              <a:t>„Rituálne čistí“</a:t>
            </a:r>
            <a:endParaRPr lang="sk-SK" sz="3200" dirty="0" smtClean="0">
              <a:solidFill>
                <a:schemeClr val="bg1"/>
              </a:solidFill>
              <a:latin typeface="Blue Highway Linocut" pitchFamily="2" charset="-18"/>
            </a:endParaRPr>
          </a:p>
          <a:p>
            <a:pPr algn="ctr"/>
            <a:r>
              <a:rPr lang="sk-SK" dirty="0" smtClean="0">
                <a:latin typeface="Arial Black" pitchFamily="34" charset="0"/>
              </a:rPr>
              <a:t>Nejedli konské ani psie mäso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Dodržiavali hygienu tela i príbytku</a:t>
            </a:r>
          </a:p>
          <a:p>
            <a:pPr algn="ctr"/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„</a:t>
            </a:r>
            <a:r>
              <a:rPr lang="sk-SK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žuže</a:t>
            </a:r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Roma</a:t>
            </a:r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“</a:t>
            </a:r>
            <a:endParaRPr lang="sk-SK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736766" y="3643314"/>
            <a:ext cx="3666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dirty="0" err="1" smtClean="0">
                <a:latin typeface="Arial Black" pitchFamily="34" charset="0"/>
              </a:rPr>
              <a:t>Pojedači</a:t>
            </a:r>
            <a:r>
              <a:rPr lang="sk-SK" sz="2000" dirty="0" smtClean="0">
                <a:latin typeface="Arial Black" pitchFamily="34" charset="0"/>
              </a:rPr>
              <a:t> konského mäsa</a:t>
            </a:r>
          </a:p>
          <a:p>
            <a:pPr algn="ctr"/>
            <a:r>
              <a:rPr lang="sk-SK" sz="2000" dirty="0" smtClean="0">
                <a:latin typeface="Arial Black" pitchFamily="34" charset="0"/>
              </a:rPr>
              <a:t>Horšia skupina</a:t>
            </a:r>
            <a:endParaRPr lang="sk-SK" sz="2000" dirty="0" smtClean="0"/>
          </a:p>
          <a:p>
            <a:pPr algn="ctr"/>
            <a:r>
              <a:rPr lang="sk-SK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„</a:t>
            </a:r>
            <a:r>
              <a:rPr lang="sk-SK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degeša</a:t>
            </a:r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dubki</a:t>
            </a:r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“</a:t>
            </a:r>
            <a:endParaRPr lang="sk-SK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868231" y="5143512"/>
            <a:ext cx="3275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 smtClean="0">
                <a:latin typeface="Arial Black" pitchFamily="34" charset="0"/>
              </a:rPr>
              <a:t>Pojedači</a:t>
            </a:r>
            <a:r>
              <a:rPr lang="sk-SK" sz="2000" dirty="0" smtClean="0">
                <a:latin typeface="Arial Black" pitchFamily="34" charset="0"/>
              </a:rPr>
              <a:t> psieho mäsa</a:t>
            </a:r>
          </a:p>
          <a:p>
            <a:pPr algn="ctr"/>
            <a:r>
              <a:rPr lang="sk-SK" sz="2000" dirty="0" smtClean="0">
                <a:latin typeface="Arial Black" pitchFamily="34" charset="0"/>
              </a:rPr>
              <a:t>Najhoršia skupina</a:t>
            </a:r>
            <a:endParaRPr lang="sk-SK" sz="2000" dirty="0" smtClean="0"/>
          </a:p>
          <a:p>
            <a:pPr algn="ctr"/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„</a:t>
            </a:r>
            <a:r>
              <a:rPr lang="sk-SK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rikoňara</a:t>
            </a:r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“</a:t>
            </a:r>
            <a:endParaRPr lang="sk-SK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Šípka hore, doprava i doľava 17"/>
          <p:cNvSpPr/>
          <p:nvPr/>
        </p:nvSpPr>
        <p:spPr>
          <a:xfrm>
            <a:off x="4357686" y="4857760"/>
            <a:ext cx="1357322" cy="850392"/>
          </a:xfrm>
          <a:prstGeom prst="leftRigh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1" name="Rovná spojnica 20"/>
          <p:cNvCxnSpPr/>
          <p:nvPr/>
        </p:nvCxnSpPr>
        <p:spPr>
          <a:xfrm>
            <a:off x="4286248" y="4857760"/>
            <a:ext cx="1500198" cy="1428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 flipV="1">
            <a:off x="4286248" y="4786322"/>
            <a:ext cx="1643074" cy="1428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4143372" y="6286520"/>
            <a:ext cx="180145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k-SK" b="1" u="sng" dirty="0" smtClean="0">
                <a:solidFill>
                  <a:srgbClr val="FF0000"/>
                </a:solidFill>
              </a:rPr>
              <a:t>NEPRÍPUSTNÉ !!!</a:t>
            </a:r>
            <a:endParaRPr lang="sk-SK" b="1" u="sng" dirty="0">
              <a:solidFill>
                <a:srgbClr val="FF0000"/>
              </a:solidFill>
            </a:endParaRPr>
          </a:p>
        </p:txBody>
      </p:sp>
      <p:sp>
        <p:nvSpPr>
          <p:cNvPr id="27" name="Šípka dolu 26"/>
          <p:cNvSpPr/>
          <p:nvPr/>
        </p:nvSpPr>
        <p:spPr>
          <a:xfrm rot="1278041">
            <a:off x="2104844" y="3181579"/>
            <a:ext cx="166032" cy="1852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Šípka dolu 27"/>
          <p:cNvSpPr/>
          <p:nvPr/>
        </p:nvSpPr>
        <p:spPr>
          <a:xfrm rot="20425946">
            <a:off x="6809483" y="3185823"/>
            <a:ext cx="178011" cy="2013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Šípka dolu 28"/>
          <p:cNvSpPr/>
          <p:nvPr/>
        </p:nvSpPr>
        <p:spPr>
          <a:xfrm>
            <a:off x="4357686" y="3071810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15000"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Krádež v komunite a mimo nej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800" dirty="0" smtClean="0">
                <a:latin typeface="Arnprior" pitchFamily="2" charset="0"/>
              </a:rPr>
              <a:t>Vec neprípustná a neznáma</a:t>
            </a:r>
          </a:p>
          <a:p>
            <a:pPr algn="ctr">
              <a:buNone/>
            </a:pPr>
            <a:r>
              <a:rPr lang="sk-SK" sz="2400" u="sng" dirty="0" smtClean="0">
                <a:solidFill>
                  <a:schemeClr val="bg1"/>
                </a:solidFill>
                <a:latin typeface="Arial Black" pitchFamily="34" charset="0"/>
              </a:rPr>
              <a:t>„Majetok </a:t>
            </a:r>
            <a:r>
              <a:rPr lang="sk-SK" sz="2400" u="sng" dirty="0" smtClean="0">
                <a:solidFill>
                  <a:schemeClr val="bg1"/>
                </a:solidFill>
                <a:latin typeface="Arial Black" pitchFamily="34" charset="0"/>
              </a:rPr>
              <a:t>jedného je majetkom </a:t>
            </a:r>
            <a:r>
              <a:rPr lang="sk-SK" sz="2400" u="sng" dirty="0" smtClean="0">
                <a:solidFill>
                  <a:schemeClr val="bg1"/>
                </a:solidFill>
                <a:latin typeface="Arial Black" pitchFamily="34" charset="0"/>
              </a:rPr>
              <a:t>všetkých“</a:t>
            </a:r>
            <a:endParaRPr lang="sk-SK" sz="2400" u="sng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4000" dirty="0" smtClean="0">
                <a:solidFill>
                  <a:srgbClr val="FFFF00"/>
                </a:solidFill>
                <a:latin typeface="Blue Highway Linocut" pitchFamily="2" charset="-18"/>
              </a:rPr>
              <a:t>Ak niekto niečo potreboval, povedal</a:t>
            </a:r>
          </a:p>
          <a:p>
            <a:pPr algn="ctr">
              <a:buNone/>
            </a:pPr>
            <a:r>
              <a:rPr lang="sk-SK" sz="6000" u="sng" dirty="0" err="1" smtClean="0">
                <a:solidFill>
                  <a:schemeClr val="accent6"/>
                </a:solidFill>
                <a:latin typeface="Blue Highway Linocut" pitchFamily="2" charset="-18"/>
              </a:rPr>
              <a:t>de</a:t>
            </a:r>
            <a:r>
              <a:rPr lang="sk-SK" sz="6000" u="sng" dirty="0" smtClean="0">
                <a:solidFill>
                  <a:schemeClr val="accent6"/>
                </a:solidFill>
                <a:latin typeface="Blue Highway Linocut" pitchFamily="2" charset="-18"/>
              </a:rPr>
              <a:t> man – daj mi</a:t>
            </a:r>
          </a:p>
          <a:p>
            <a:pPr algn="ctr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Krádež mimo komunity bola naopak prínosom pre komunitu, bola cenená a vážená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Bibliografia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sz="1400" dirty="0" smtClean="0">
                <a:latin typeface="Arial Black" pitchFamily="34" charset="0"/>
              </a:rPr>
              <a:t>Etnologické rozpravy, r. 8, 2/2001 (monotematické číslo </a:t>
            </a:r>
            <a:r>
              <a:rPr lang="sk-SK" sz="1400" dirty="0" err="1" smtClean="0">
                <a:latin typeface="Arial Black" pitchFamily="34" charset="0"/>
              </a:rPr>
              <a:t>věnované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romské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kultuře</a:t>
            </a:r>
            <a:r>
              <a:rPr lang="sk-SK" sz="1400" dirty="0" smtClean="0">
                <a:latin typeface="Arial Black" pitchFamily="34" charset="0"/>
              </a:rPr>
              <a:t>).</a:t>
            </a:r>
          </a:p>
          <a:p>
            <a:r>
              <a:rPr lang="sk-SK" sz="1400" b="1" dirty="0" smtClean="0">
                <a:latin typeface="Arial Black" pitchFamily="34" charset="0"/>
              </a:rPr>
              <a:t>Horváthová, Emília: Cigáni na Slovensku. Historicko-etnografický náčrt. Bratislava 1964.</a:t>
            </a:r>
          </a:p>
          <a:p>
            <a:r>
              <a:rPr lang="sk-SK" sz="1400" dirty="0" err="1" smtClean="0">
                <a:latin typeface="Arial Black" pitchFamily="34" charset="0"/>
              </a:rPr>
              <a:t>Hübschmannová</a:t>
            </a:r>
            <a:r>
              <a:rPr lang="sk-SK" sz="1400" dirty="0" smtClean="0">
                <a:latin typeface="Arial Black" pitchFamily="34" charset="0"/>
              </a:rPr>
              <a:t>, Milena: </a:t>
            </a:r>
            <a:r>
              <a:rPr lang="sk-SK" sz="1400" dirty="0" err="1" smtClean="0">
                <a:latin typeface="Arial Black" pitchFamily="34" charset="0"/>
              </a:rPr>
              <a:t>Goďaver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lava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phure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Romendar</a:t>
            </a:r>
            <a:r>
              <a:rPr lang="sk-SK" sz="1400" dirty="0" smtClean="0">
                <a:latin typeface="Arial Black" pitchFamily="34" charset="0"/>
              </a:rPr>
              <a:t>. </a:t>
            </a:r>
            <a:r>
              <a:rPr lang="sk-SK" sz="1400" dirty="0" err="1" smtClean="0">
                <a:latin typeface="Arial Black" pitchFamily="34" charset="0"/>
              </a:rPr>
              <a:t>Moudrá</a:t>
            </a:r>
            <a:r>
              <a:rPr lang="sk-SK" sz="1400" dirty="0" smtClean="0">
                <a:latin typeface="Arial Black" pitchFamily="34" charset="0"/>
              </a:rPr>
              <a:t> slova starých </a:t>
            </a:r>
            <a:r>
              <a:rPr lang="sk-SK" sz="1400" dirty="0" err="1" smtClean="0">
                <a:latin typeface="Arial Black" pitchFamily="34" charset="0"/>
              </a:rPr>
              <a:t>Romů</a:t>
            </a:r>
            <a:r>
              <a:rPr lang="sk-SK" sz="1400" dirty="0" smtClean="0">
                <a:latin typeface="Arial Black" pitchFamily="34" charset="0"/>
              </a:rPr>
              <a:t>. Praha 1991.</a:t>
            </a:r>
          </a:p>
          <a:p>
            <a:r>
              <a:rPr lang="sk-SK" sz="1400" dirty="0" err="1" smtClean="0">
                <a:latin typeface="Arial Black" pitchFamily="34" charset="0"/>
              </a:rPr>
              <a:t>Hübschmannová</a:t>
            </a:r>
            <a:r>
              <a:rPr lang="sk-SK" sz="1400" dirty="0" smtClean="0">
                <a:latin typeface="Arial Black" pitchFamily="34" charset="0"/>
              </a:rPr>
              <a:t>, Milena: </a:t>
            </a:r>
            <a:r>
              <a:rPr lang="sk-SK" sz="1400" dirty="0" err="1" smtClean="0">
                <a:latin typeface="Arial Black" pitchFamily="34" charset="0"/>
              </a:rPr>
              <a:t>Co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napovídá</a:t>
            </a:r>
            <a:r>
              <a:rPr lang="sk-SK" sz="1400" dirty="0" smtClean="0">
                <a:latin typeface="Arial Black" pitchFamily="34" charset="0"/>
              </a:rPr>
              <a:t> o </a:t>
            </a:r>
            <a:r>
              <a:rPr lang="sk-SK" sz="1400" dirty="0" err="1" smtClean="0">
                <a:latin typeface="Arial Black" pitchFamily="34" charset="0"/>
              </a:rPr>
              <a:t>romské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rodině</a:t>
            </a:r>
            <a:r>
              <a:rPr lang="sk-SK" sz="1400" dirty="0" smtClean="0">
                <a:latin typeface="Arial Black" pitchFamily="34" charset="0"/>
              </a:rPr>
              <a:t> tradiční </a:t>
            </a:r>
            <a:r>
              <a:rPr lang="sk-SK" sz="1400" dirty="0" err="1" smtClean="0">
                <a:latin typeface="Arial Black" pitchFamily="34" charset="0"/>
              </a:rPr>
              <a:t>seznamovací</a:t>
            </a:r>
            <a:r>
              <a:rPr lang="sk-SK" sz="1400" dirty="0" smtClean="0">
                <a:latin typeface="Arial Black" pitchFamily="34" charset="0"/>
              </a:rPr>
              <a:t> rituál.</a:t>
            </a:r>
          </a:p>
          <a:p>
            <a:r>
              <a:rPr lang="it-IT" sz="1400" dirty="0" smtClean="0">
                <a:latin typeface="Arial Black" pitchFamily="34" charset="0"/>
              </a:rPr>
              <a:t>In: Romano džaniben, 1–2/1996, s. 19–24.</a:t>
            </a:r>
          </a:p>
          <a:p>
            <a:r>
              <a:rPr lang="sk-SK" sz="1400" b="1" dirty="0" err="1" smtClean="0">
                <a:latin typeface="Arial Black" pitchFamily="34" charset="0"/>
              </a:rPr>
              <a:t>Hübschmannová</a:t>
            </a:r>
            <a:r>
              <a:rPr lang="sk-SK" sz="1400" b="1" dirty="0" smtClean="0">
                <a:latin typeface="Arial Black" pitchFamily="34" charset="0"/>
              </a:rPr>
              <a:t>, Milena: </a:t>
            </a:r>
            <a:r>
              <a:rPr lang="sk-SK" sz="1400" b="1" dirty="0" err="1" smtClean="0">
                <a:latin typeface="Arial Black" pitchFamily="34" charset="0"/>
              </a:rPr>
              <a:t>Šaj</a:t>
            </a:r>
            <a:r>
              <a:rPr lang="sk-SK" sz="1400" b="1" dirty="0" smtClean="0">
                <a:latin typeface="Arial Black" pitchFamily="34" charset="0"/>
              </a:rPr>
              <a:t> pes </a:t>
            </a:r>
            <a:r>
              <a:rPr lang="sk-SK" sz="1400" b="1" dirty="0" err="1" smtClean="0">
                <a:latin typeface="Arial Black" pitchFamily="34" charset="0"/>
              </a:rPr>
              <a:t>dovakeras</a:t>
            </a:r>
            <a:r>
              <a:rPr lang="sk-SK" sz="1400" b="1" dirty="0" smtClean="0">
                <a:latin typeface="Arial Black" pitchFamily="34" charset="0"/>
              </a:rPr>
              <a:t>. </a:t>
            </a:r>
            <a:r>
              <a:rPr lang="sk-SK" sz="1400" b="1" dirty="0" err="1" smtClean="0">
                <a:latin typeface="Arial Black" pitchFamily="34" charset="0"/>
              </a:rPr>
              <a:t>Můžeme</a:t>
            </a:r>
            <a:r>
              <a:rPr lang="sk-SK" sz="1400" b="1" dirty="0" smtClean="0">
                <a:latin typeface="Arial Black" pitchFamily="34" charset="0"/>
              </a:rPr>
              <a:t> </a:t>
            </a:r>
            <a:r>
              <a:rPr lang="sk-SK" sz="1400" b="1" dirty="0" err="1" smtClean="0">
                <a:latin typeface="Arial Black" pitchFamily="34" charset="0"/>
              </a:rPr>
              <a:t>se</a:t>
            </a:r>
            <a:r>
              <a:rPr lang="sk-SK" sz="1400" b="1" dirty="0" smtClean="0">
                <a:latin typeface="Arial Black" pitchFamily="34" charset="0"/>
              </a:rPr>
              <a:t> </a:t>
            </a:r>
            <a:r>
              <a:rPr lang="sk-SK" sz="1400" b="1" dirty="0" err="1" smtClean="0">
                <a:latin typeface="Arial Black" pitchFamily="34" charset="0"/>
              </a:rPr>
              <a:t>domluvit</a:t>
            </a:r>
            <a:r>
              <a:rPr lang="sk-SK" sz="1400" b="1" dirty="0" smtClean="0">
                <a:latin typeface="Arial Black" pitchFamily="34" charset="0"/>
              </a:rPr>
              <a:t>. Olomouc 1993</a:t>
            </a:r>
          </a:p>
          <a:p>
            <a:r>
              <a:rPr lang="sk-SK" sz="1400" dirty="0" smtClean="0">
                <a:latin typeface="Arial Black" pitchFamily="34" charset="0"/>
              </a:rPr>
              <a:t>Lacková, Elena: Ľudové liečenie </a:t>
            </a:r>
            <a:r>
              <a:rPr lang="sk-SK" sz="1400" dirty="0" err="1" smtClean="0">
                <a:latin typeface="Arial Black" pitchFamily="34" charset="0"/>
              </a:rPr>
              <a:t>olašských</a:t>
            </a:r>
            <a:r>
              <a:rPr lang="sk-SK" sz="1400" dirty="0" smtClean="0">
                <a:latin typeface="Arial Black" pitchFamily="34" charset="0"/>
              </a:rPr>
              <a:t> Rómov východného Slovenska v minulosti.</a:t>
            </a:r>
          </a:p>
          <a:p>
            <a:r>
              <a:rPr lang="sk-SK" sz="1400" dirty="0" smtClean="0">
                <a:latin typeface="Arial Black" pitchFamily="34" charset="0"/>
              </a:rPr>
              <a:t>In: Slovenský národopis, r. 36, 1/1988, s. 203–209.</a:t>
            </a:r>
          </a:p>
          <a:p>
            <a:r>
              <a:rPr lang="sk-SK" sz="1400" b="1" dirty="0" smtClean="0">
                <a:latin typeface="Arial Black" pitchFamily="34" charset="0"/>
              </a:rPr>
              <a:t>Lacková, Elena: Narodila </a:t>
            </a:r>
            <a:r>
              <a:rPr lang="sk-SK" sz="1400" b="1" dirty="0" err="1" smtClean="0">
                <a:latin typeface="Arial Black" pitchFamily="34" charset="0"/>
              </a:rPr>
              <a:t>jsem</a:t>
            </a:r>
            <a:r>
              <a:rPr lang="sk-SK" sz="1400" b="1" dirty="0" smtClean="0">
                <a:latin typeface="Arial Black" pitchFamily="34" charset="0"/>
              </a:rPr>
              <a:t> </a:t>
            </a:r>
            <a:r>
              <a:rPr lang="sk-SK" sz="1400" b="1" dirty="0" err="1" smtClean="0">
                <a:latin typeface="Arial Black" pitchFamily="34" charset="0"/>
              </a:rPr>
              <a:t>se</a:t>
            </a:r>
            <a:r>
              <a:rPr lang="sk-SK" sz="1400" b="1" dirty="0" smtClean="0">
                <a:latin typeface="Arial Black" pitchFamily="34" charset="0"/>
              </a:rPr>
              <a:t> pod šťastnou </a:t>
            </a:r>
            <a:r>
              <a:rPr lang="sk-SK" sz="1400" b="1" dirty="0" err="1" smtClean="0">
                <a:latin typeface="Arial Black" pitchFamily="34" charset="0"/>
              </a:rPr>
              <a:t>hvězdou</a:t>
            </a:r>
            <a:r>
              <a:rPr lang="sk-SK" sz="1400" b="1" dirty="0" smtClean="0">
                <a:latin typeface="Arial Black" pitchFamily="34" charset="0"/>
              </a:rPr>
              <a:t>. </a:t>
            </a:r>
            <a:r>
              <a:rPr lang="sk-SK" sz="1400" b="1" dirty="0" err="1" smtClean="0">
                <a:latin typeface="Arial Black" pitchFamily="34" charset="0"/>
              </a:rPr>
              <a:t>Uľiľom</a:t>
            </a:r>
            <a:r>
              <a:rPr lang="sk-SK" sz="1400" b="1" dirty="0" smtClean="0">
                <a:latin typeface="Arial Black" pitchFamily="34" charset="0"/>
              </a:rPr>
              <a:t> </a:t>
            </a:r>
            <a:r>
              <a:rPr lang="sk-SK" sz="1400" b="1" dirty="0" err="1" smtClean="0">
                <a:latin typeface="Arial Black" pitchFamily="34" charset="0"/>
              </a:rPr>
              <a:t>tel</a:t>
            </a:r>
            <a:r>
              <a:rPr lang="sk-SK" sz="1400" b="1" dirty="0" smtClean="0">
                <a:latin typeface="Arial Black" pitchFamily="34" charset="0"/>
              </a:rPr>
              <a:t> </a:t>
            </a:r>
            <a:r>
              <a:rPr lang="sk-SK" sz="1400" b="1" dirty="0" err="1" smtClean="0">
                <a:latin typeface="Arial Black" pitchFamily="34" charset="0"/>
              </a:rPr>
              <a:t>bachtaľi</a:t>
            </a:r>
            <a:r>
              <a:rPr lang="sk-SK" sz="1400" b="1" dirty="0" smtClean="0">
                <a:latin typeface="Arial Black" pitchFamily="34" charset="0"/>
              </a:rPr>
              <a:t> </a:t>
            </a:r>
            <a:r>
              <a:rPr lang="sk-SK" sz="1400" b="1" dirty="0" err="1" smtClean="0">
                <a:latin typeface="Arial Black" pitchFamily="34" charset="0"/>
              </a:rPr>
              <a:t>čercheň</a:t>
            </a:r>
            <a:r>
              <a:rPr lang="sk-SK" sz="1400" b="1" dirty="0" smtClean="0">
                <a:latin typeface="Arial Black" pitchFamily="34" charset="0"/>
              </a:rPr>
              <a:t>. Praha 1997.</a:t>
            </a:r>
          </a:p>
          <a:p>
            <a:r>
              <a:rPr lang="sk-SK" sz="1400" dirty="0" err="1" smtClean="0">
                <a:latin typeface="Arial Black" pitchFamily="34" charset="0"/>
              </a:rPr>
              <a:t>Liégeois</a:t>
            </a:r>
            <a:r>
              <a:rPr lang="sk-SK" sz="1400" dirty="0" smtClean="0">
                <a:latin typeface="Arial Black" pitchFamily="34" charset="0"/>
              </a:rPr>
              <a:t>, </a:t>
            </a:r>
            <a:r>
              <a:rPr lang="sk-SK" sz="1400" dirty="0" err="1" smtClean="0">
                <a:latin typeface="Arial Black" pitchFamily="34" charset="0"/>
              </a:rPr>
              <a:t>Jean-Pierre</a:t>
            </a:r>
            <a:r>
              <a:rPr lang="sk-SK" sz="1400" dirty="0" smtClean="0">
                <a:latin typeface="Arial Black" pitchFamily="34" charset="0"/>
              </a:rPr>
              <a:t>: Rómovia Cigáni Kočovníci. Bratislava 1995.</a:t>
            </a:r>
          </a:p>
          <a:p>
            <a:r>
              <a:rPr lang="sk-SK" sz="1400" dirty="0" smtClean="0">
                <a:latin typeface="Arial Black" pitchFamily="34" charset="0"/>
              </a:rPr>
              <a:t>Neznámi Rómovia. Zo života a kultúry </a:t>
            </a:r>
            <a:r>
              <a:rPr lang="sk-SK" sz="1400" dirty="0" err="1" smtClean="0">
                <a:latin typeface="Arial Black" pitchFamily="34" charset="0"/>
              </a:rPr>
              <a:t>Cigánov-Rómov</a:t>
            </a:r>
            <a:r>
              <a:rPr lang="sk-SK" sz="1400" dirty="0" smtClean="0">
                <a:latin typeface="Arial Black" pitchFamily="34" charset="0"/>
              </a:rPr>
              <a:t> na Slovensku. </a:t>
            </a:r>
            <a:r>
              <a:rPr lang="sk-SK" sz="1400" dirty="0" err="1" smtClean="0">
                <a:latin typeface="Arial Black" pitchFamily="34" charset="0"/>
              </a:rPr>
              <a:t>Sestavil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Arne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Mann</a:t>
            </a:r>
            <a:r>
              <a:rPr lang="sk-SK" sz="1400" dirty="0" smtClean="0">
                <a:latin typeface="Arial Black" pitchFamily="34" charset="0"/>
              </a:rPr>
              <a:t>, Bratislava 1992.</a:t>
            </a:r>
          </a:p>
          <a:p>
            <a:r>
              <a:rPr lang="sk-SK" sz="1400" b="1" dirty="0" err="1" smtClean="0">
                <a:latin typeface="Arial Black" pitchFamily="34" charset="0"/>
              </a:rPr>
              <a:t>Romano</a:t>
            </a:r>
            <a:r>
              <a:rPr lang="sk-SK" sz="1400" b="1" dirty="0" smtClean="0">
                <a:latin typeface="Arial Black" pitchFamily="34" charset="0"/>
              </a:rPr>
              <a:t> </a:t>
            </a:r>
            <a:r>
              <a:rPr lang="sk-SK" sz="1400" b="1" dirty="0" err="1" smtClean="0">
                <a:latin typeface="Arial Black" pitchFamily="34" charset="0"/>
              </a:rPr>
              <a:t>džaniben</a:t>
            </a:r>
            <a:r>
              <a:rPr lang="sk-SK" sz="1400" b="1" dirty="0" smtClean="0">
                <a:latin typeface="Arial Black" pitchFamily="34" charset="0"/>
              </a:rPr>
              <a:t>. Časopis </a:t>
            </a:r>
            <a:r>
              <a:rPr lang="sk-SK" sz="1400" b="1" dirty="0" err="1" smtClean="0">
                <a:latin typeface="Arial Black" pitchFamily="34" charset="0"/>
              </a:rPr>
              <a:t>romistických</a:t>
            </a:r>
            <a:r>
              <a:rPr lang="sk-SK" sz="1400" b="1" dirty="0" smtClean="0">
                <a:latin typeface="Arial Black" pitchFamily="34" charset="0"/>
              </a:rPr>
              <a:t> </a:t>
            </a:r>
            <a:r>
              <a:rPr lang="sk-SK" sz="1400" b="1" dirty="0" err="1" smtClean="0">
                <a:latin typeface="Arial Black" pitchFamily="34" charset="0"/>
              </a:rPr>
              <a:t>studií</a:t>
            </a:r>
            <a:r>
              <a:rPr lang="sk-SK" sz="1400" b="1" dirty="0" smtClean="0">
                <a:latin typeface="Arial Black" pitchFamily="34" charset="0"/>
              </a:rPr>
              <a:t>. </a:t>
            </a:r>
            <a:r>
              <a:rPr lang="sk-SK" sz="1400" b="1" dirty="0" err="1" smtClean="0">
                <a:latin typeface="Arial Black" pitchFamily="34" charset="0"/>
              </a:rPr>
              <a:t>Vychází</a:t>
            </a:r>
            <a:r>
              <a:rPr lang="sk-SK" sz="1400" b="1" dirty="0" smtClean="0">
                <a:latin typeface="Arial Black" pitchFamily="34" charset="0"/>
              </a:rPr>
              <a:t> od roku 1994.</a:t>
            </a:r>
          </a:p>
          <a:p>
            <a:r>
              <a:rPr lang="sk-SK" sz="1400" dirty="0" smtClean="0">
                <a:latin typeface="Arial Black" pitchFamily="34" charset="0"/>
              </a:rPr>
              <a:t>Slovenský národopis, r. 36, 1/1988 (monotematické číslo – </a:t>
            </a:r>
            <a:r>
              <a:rPr lang="sk-SK" sz="1400" dirty="0" err="1" smtClean="0">
                <a:latin typeface="Arial Black" pitchFamily="34" charset="0"/>
              </a:rPr>
              <a:t>věnované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romské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kultuře</a:t>
            </a:r>
            <a:r>
              <a:rPr lang="sk-SK" sz="1400" dirty="0" smtClean="0">
                <a:latin typeface="Arial Black" pitchFamily="34" charset="0"/>
              </a:rPr>
              <a:t>).</a:t>
            </a:r>
          </a:p>
          <a:p>
            <a:r>
              <a:rPr lang="sk-SK" sz="1400" dirty="0" smtClean="0">
                <a:latin typeface="Arial Black" pitchFamily="34" charset="0"/>
              </a:rPr>
              <a:t>Stojka, Peter: </a:t>
            </a:r>
            <a:r>
              <a:rPr lang="sk-SK" sz="1400" dirty="0" err="1" smtClean="0">
                <a:latin typeface="Arial Black" pitchFamily="34" charset="0"/>
              </a:rPr>
              <a:t>Páťiv</a:t>
            </a:r>
            <a:r>
              <a:rPr lang="sk-SK" sz="1400" dirty="0" smtClean="0">
                <a:latin typeface="Arial Black" pitchFamily="34" charset="0"/>
              </a:rPr>
              <a:t>. Úcta – </a:t>
            </a:r>
            <a:r>
              <a:rPr lang="sk-SK" sz="1400" dirty="0" err="1" smtClean="0">
                <a:latin typeface="Arial Black" pitchFamily="34" charset="0"/>
              </a:rPr>
              <a:t>zdvořilost</a:t>
            </a:r>
            <a:r>
              <a:rPr lang="sk-SK" sz="1400" dirty="0" smtClean="0">
                <a:latin typeface="Arial Black" pitchFamily="34" charset="0"/>
              </a:rPr>
              <a:t>. In: </a:t>
            </a:r>
            <a:r>
              <a:rPr lang="sk-SK" sz="1400" dirty="0" err="1" smtClean="0">
                <a:latin typeface="Arial Black" pitchFamily="34" charset="0"/>
              </a:rPr>
              <a:t>Romano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džaniben</a:t>
            </a:r>
            <a:r>
              <a:rPr lang="sk-SK" sz="1400" dirty="0" smtClean="0">
                <a:latin typeface="Arial Black" pitchFamily="34" charset="0"/>
              </a:rPr>
              <a:t>, 3/1996, s. 35–38.</a:t>
            </a:r>
          </a:p>
          <a:p>
            <a:r>
              <a:rPr lang="sk-SK" sz="1400" dirty="0" smtClean="0">
                <a:latin typeface="Arial Black" pitchFamily="34" charset="0"/>
              </a:rPr>
              <a:t>Stojka, Peter: </a:t>
            </a:r>
            <a:r>
              <a:rPr lang="sk-SK" sz="1400" dirty="0" err="1" smtClean="0">
                <a:latin typeface="Arial Black" pitchFamily="34" charset="0"/>
              </a:rPr>
              <a:t>Soudci</a:t>
            </a:r>
            <a:r>
              <a:rPr lang="sk-SK" sz="1400" dirty="0" smtClean="0">
                <a:latin typeface="Arial Black" pitchFamily="34" charset="0"/>
              </a:rPr>
              <a:t> a </a:t>
            </a:r>
            <a:r>
              <a:rPr lang="sk-SK" sz="1400" dirty="0" err="1" smtClean="0">
                <a:latin typeface="Arial Black" pitchFamily="34" charset="0"/>
              </a:rPr>
              <a:t>soudy</a:t>
            </a:r>
            <a:r>
              <a:rPr lang="sk-SK" sz="1400" dirty="0" smtClean="0">
                <a:latin typeface="Arial Black" pitchFamily="34" charset="0"/>
              </a:rPr>
              <a:t> u </a:t>
            </a:r>
            <a:r>
              <a:rPr lang="sk-SK" sz="1400" dirty="0" err="1" smtClean="0">
                <a:latin typeface="Arial Black" pitchFamily="34" charset="0"/>
              </a:rPr>
              <a:t>Olašských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Romů</a:t>
            </a:r>
            <a:r>
              <a:rPr lang="sk-SK" sz="1400" dirty="0" smtClean="0">
                <a:latin typeface="Arial Black" pitchFamily="34" charset="0"/>
              </a:rPr>
              <a:t>. In: </a:t>
            </a:r>
            <a:r>
              <a:rPr lang="sk-SK" sz="1400" dirty="0" err="1" smtClean="0">
                <a:latin typeface="Arial Black" pitchFamily="34" charset="0"/>
              </a:rPr>
              <a:t>Romano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džaniben</a:t>
            </a:r>
            <a:r>
              <a:rPr lang="sk-SK" sz="1400" dirty="0" smtClean="0">
                <a:latin typeface="Arial Black" pitchFamily="34" charset="0"/>
              </a:rPr>
              <a:t>, 1–2/1996, s. 120–128.</a:t>
            </a:r>
          </a:p>
          <a:p>
            <a:r>
              <a:rPr lang="sk-SK" sz="1400" dirty="0" err="1" smtClean="0">
                <a:latin typeface="Arial Black" pitchFamily="34" charset="0"/>
              </a:rPr>
              <a:t>Šóka</a:t>
            </a:r>
            <a:r>
              <a:rPr lang="sk-SK" sz="1400" dirty="0" smtClean="0">
                <a:latin typeface="Arial Black" pitchFamily="34" charset="0"/>
              </a:rPr>
              <a:t>, Milan: Rómsky klenot – symbol moci. In: Pamiatky a múzea, č. 4/1993, s. 14–15.</a:t>
            </a:r>
          </a:p>
          <a:p>
            <a:r>
              <a:rPr lang="sk-SK" sz="1400" dirty="0" err="1" smtClean="0">
                <a:latin typeface="Arial Black" pitchFamily="34" charset="0"/>
              </a:rPr>
              <a:t>Šóka</a:t>
            </a:r>
            <a:r>
              <a:rPr lang="sk-SK" sz="1400" dirty="0" smtClean="0">
                <a:latin typeface="Arial Black" pitchFamily="34" charset="0"/>
              </a:rPr>
              <a:t>, Milan: Gombíky rómskeho vajdu. In: Pamiatky a múzea, č. 4/2000, s. 71–72.</a:t>
            </a:r>
          </a:p>
          <a:p>
            <a:r>
              <a:rPr lang="sk-SK" sz="1400" dirty="0" err="1" smtClean="0">
                <a:latin typeface="Arial Black" pitchFamily="34" charset="0"/>
              </a:rPr>
              <a:t>Žlnayová</a:t>
            </a:r>
            <a:r>
              <a:rPr lang="sk-SK" sz="1400" dirty="0" smtClean="0">
                <a:latin typeface="Arial Black" pitchFamily="34" charset="0"/>
              </a:rPr>
              <a:t>, Edita: Postavenie a úloha </a:t>
            </a:r>
            <a:r>
              <a:rPr lang="sk-SK" sz="1400" dirty="0" err="1" smtClean="0">
                <a:latin typeface="Arial Black" pitchFamily="34" charset="0"/>
              </a:rPr>
              <a:t>ženy-matky</a:t>
            </a:r>
            <a:r>
              <a:rPr lang="sk-SK" sz="1400" dirty="0" smtClean="0">
                <a:latin typeface="Arial Black" pitchFamily="34" charset="0"/>
              </a:rPr>
              <a:t> a </a:t>
            </a:r>
            <a:r>
              <a:rPr lang="sk-SK" sz="1400" dirty="0" err="1" smtClean="0">
                <a:latin typeface="Arial Black" pitchFamily="34" charset="0"/>
              </a:rPr>
              <a:t>muža-otca</a:t>
            </a:r>
            <a:r>
              <a:rPr lang="sk-SK" sz="1400" dirty="0" smtClean="0">
                <a:latin typeface="Arial Black" pitchFamily="34" charset="0"/>
              </a:rPr>
              <a:t> v </a:t>
            </a:r>
            <a:r>
              <a:rPr lang="sk-SK" sz="1400" dirty="0" err="1" smtClean="0">
                <a:latin typeface="Arial Black" pitchFamily="34" charset="0"/>
              </a:rPr>
              <a:t>romskej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rodině</a:t>
            </a:r>
            <a:r>
              <a:rPr lang="sk-SK" sz="1400" dirty="0" smtClean="0">
                <a:latin typeface="Arial Black" pitchFamily="34" charset="0"/>
              </a:rPr>
              <a:t>. In: </a:t>
            </a:r>
            <a:r>
              <a:rPr lang="sk-SK" sz="1400" dirty="0" err="1" smtClean="0">
                <a:latin typeface="Arial Black" pitchFamily="34" charset="0"/>
              </a:rPr>
              <a:t>Romano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err="1" smtClean="0">
                <a:latin typeface="Arial Black" pitchFamily="34" charset="0"/>
              </a:rPr>
              <a:t>džaniben</a:t>
            </a:r>
            <a:r>
              <a:rPr lang="sk-SK" sz="1400" dirty="0" smtClean="0">
                <a:latin typeface="Arial Black" pitchFamily="34" charset="0"/>
              </a:rPr>
              <a:t>, 1–2/1996, s. 29–41</a:t>
            </a:r>
            <a:endParaRPr lang="sk-SK"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22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Tradičná rómska komunita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rgbClr val="FFFF00"/>
                </a:solidFill>
                <a:latin typeface="Blue Highway Linocut" pitchFamily="2" charset="-18"/>
              </a:rPr>
              <a:t>Rómovia predsa nikdy nedodržiavali žiadny spoločenský poriadok, boli vždy celkom slobodní, na ničom a nikom nezávislí, nič také nepoznajú.</a:t>
            </a:r>
            <a:endParaRPr lang="sk-SK" dirty="0">
              <a:solidFill>
                <a:srgbClr val="FFFF00"/>
              </a:solidFill>
              <a:latin typeface="Blue Highway Linocut" pitchFamily="2" charset="-18"/>
            </a:endParaRPr>
          </a:p>
        </p:txBody>
      </p:sp>
      <p:pic>
        <p:nvPicPr>
          <p:cNvPr id="5" name="Obrázok 4" descr="or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375" y="2371725"/>
            <a:ext cx="2381250" cy="21145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6000" contrast="6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Rodové</a:t>
            </a:r>
            <a:b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usporiadanie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  <a:latin typeface="Blue Highway Linocut" pitchFamily="2" charset="-18"/>
              </a:rPr>
              <a:t>Komunita žijúca usadlo alebo kočovne bola tvorená rodom alebo viacgeneračnou </a:t>
            </a:r>
            <a:r>
              <a:rPr lang="sk-SK" dirty="0" smtClean="0">
                <a:solidFill>
                  <a:schemeClr val="bg1"/>
                </a:solidFill>
                <a:latin typeface="Blue Highway Linocut" pitchFamily="2" charset="-18"/>
              </a:rPr>
              <a:t>rodinou.</a:t>
            </a:r>
            <a:endParaRPr lang="sk-SK" dirty="0">
              <a:solidFill>
                <a:schemeClr val="bg1"/>
              </a:solidFill>
              <a:latin typeface="Blue Highway Linocut" pitchFamily="2" charset="-18"/>
            </a:endParaRPr>
          </a:p>
        </p:txBody>
      </p:sp>
      <p:pic>
        <p:nvPicPr>
          <p:cNvPr id="5" name="Obrázok 4" descr="ujk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0"/>
            <a:ext cx="1419228" cy="2497295"/>
          </a:xfrm>
          <a:prstGeom prst="rect">
            <a:avLst/>
          </a:prstGeom>
        </p:spPr>
      </p:pic>
      <p:pic>
        <p:nvPicPr>
          <p:cNvPr id="6" name="Obrázok 5" descr="bab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0"/>
            <a:ext cx="1643060" cy="1916903"/>
          </a:xfrm>
          <a:prstGeom prst="rect">
            <a:avLst/>
          </a:prstGeom>
        </p:spPr>
      </p:pic>
      <p:pic>
        <p:nvPicPr>
          <p:cNvPr id="7" name="Obrázok 6" descr="16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85728"/>
            <a:ext cx="1047750" cy="1828800"/>
          </a:xfrm>
          <a:prstGeom prst="rect">
            <a:avLst/>
          </a:prstGeom>
        </p:spPr>
      </p:pic>
      <p:pic>
        <p:nvPicPr>
          <p:cNvPr id="8" name="Obrázok 7" descr="2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285728"/>
            <a:ext cx="1485900" cy="1485900"/>
          </a:xfrm>
          <a:prstGeom prst="rect">
            <a:avLst/>
          </a:prstGeom>
        </p:spPr>
      </p:pic>
      <p:pic>
        <p:nvPicPr>
          <p:cNvPr id="9" name="Obrázok 8" descr="15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86322"/>
            <a:ext cx="1500182" cy="1843974"/>
          </a:xfrm>
          <a:prstGeom prst="rect">
            <a:avLst/>
          </a:prstGeom>
        </p:spPr>
      </p:pic>
      <p:pic>
        <p:nvPicPr>
          <p:cNvPr id="10" name="Obrázok 9" descr="31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5072074"/>
            <a:ext cx="647700" cy="1600200"/>
          </a:xfrm>
          <a:prstGeom prst="rect">
            <a:avLst/>
          </a:prstGeom>
        </p:spPr>
      </p:pic>
      <p:pic>
        <p:nvPicPr>
          <p:cNvPr id="11" name="Obrázok 10" descr="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4886127"/>
            <a:ext cx="1328739" cy="1971873"/>
          </a:xfrm>
          <a:prstGeom prst="rect">
            <a:avLst/>
          </a:prstGeom>
        </p:spPr>
      </p:pic>
      <p:pic>
        <p:nvPicPr>
          <p:cNvPr id="12" name="Obrázok 11" descr="11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306" y="3786190"/>
            <a:ext cx="1960576" cy="18573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Zákony Rodu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>
                <a:latin typeface="Blue Highway Linocut" pitchFamily="2" charset="-18"/>
              </a:rPr>
              <a:t>Rodová skupina sa riadila nepísanými morálnymi zákonmi</a:t>
            </a:r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Tieto zákony ctili a dodržiavali prostredníctvom rady starších a najváženejšieho muža</a:t>
            </a:r>
          </a:p>
        </p:txBody>
      </p:sp>
      <p:pic>
        <p:nvPicPr>
          <p:cNvPr id="4" name="Obrázok 3" descr="vaj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857760"/>
            <a:ext cx="2466975" cy="184785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428992" y="4286256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rgbClr val="FFFF00"/>
                </a:solidFill>
                <a:latin typeface="Baveuse" pitchFamily="2" charset="-18"/>
              </a:rPr>
              <a:t>„VAJDU“</a:t>
            </a:r>
            <a:endParaRPr lang="sk-SK" sz="3200" dirty="0">
              <a:solidFill>
                <a:srgbClr val="FFFF00"/>
              </a:solidFill>
              <a:latin typeface="Baveuse" pitchFamily="2" charset="-1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Jednotnosť komunity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4000" dirty="0" smtClean="0">
                <a:solidFill>
                  <a:srgbClr val="FF0000"/>
                </a:solidFill>
                <a:latin typeface="Blue Highway Linocut" pitchFamily="2" charset="-18"/>
              </a:rPr>
              <a:t>1427</a:t>
            </a:r>
            <a:r>
              <a:rPr lang="sk-SK" dirty="0" smtClean="0">
                <a:latin typeface="Blue Highway Linocut" pitchFamily="2" charset="-18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Blue Highway Linocut" pitchFamily="2" charset="-18"/>
              </a:rPr>
              <a:t>– vyčlenenie Rómov z cirkvi</a:t>
            </a: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Blue Highway Linocut" pitchFamily="2" charset="-18"/>
              </a:rPr>
              <a:t>	</a:t>
            </a:r>
            <a:r>
              <a:rPr lang="sk-SK" dirty="0" smtClean="0">
                <a:solidFill>
                  <a:schemeClr val="bg1"/>
                </a:solidFill>
                <a:latin typeface="Blue Highway Linocut" pitchFamily="2" charset="-18"/>
              </a:rPr>
              <a:t>	</a:t>
            </a:r>
            <a:endParaRPr lang="sk-SK" dirty="0">
              <a:solidFill>
                <a:schemeClr val="bg1"/>
              </a:solidFill>
              <a:latin typeface="Blue Highway Linocut" pitchFamily="2" charset="-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71612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857496"/>
            <a:ext cx="2838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14283" y="5429264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Toto nepriateľstvo znamenalo, že rómska komunita ak chcela prežiť, musela byť jednotná a sebestačná aby v prípade ohrozenia mohla odísť do </a:t>
            </a:r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bezpečia.</a:t>
            </a:r>
            <a:endParaRPr lang="sk-SK" sz="2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500826" y="4500570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Parížsky arcibiskup</a:t>
            </a:r>
            <a:endParaRPr lang="sk-SK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28662" y="2428868"/>
            <a:ext cx="563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nprior" pitchFamily="2" charset="0"/>
              </a:rPr>
              <a:t>Nastáva tvrdé prenasledovanie Rómov</a:t>
            </a:r>
            <a:endParaRPr lang="sk-SK" dirty="0">
              <a:latin typeface="Arnprior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Kolektívna zodpovednosť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6" y="1142984"/>
            <a:ext cx="3024184" cy="20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27860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1816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Brániť sa  je možné len vtedy, ak je komunita </a:t>
            </a:r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jednotná.</a:t>
            </a:r>
            <a:endParaRPr lang="sk-SK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Rómom bol po stáročia prisudzovaný neporiadok a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chaos.</a:t>
            </a: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4800" u="sng" dirty="0" smtClean="0">
                <a:solidFill>
                  <a:srgbClr val="FFFF00"/>
                </a:solidFill>
                <a:latin typeface="Blue Highway Linocut" pitchFamily="2" charset="-18"/>
              </a:rPr>
              <a:t>Boli by schopní brániť sa a čeliť tomuto prenasledovaniu keby neboli jednotní ???</a:t>
            </a:r>
          </a:p>
          <a:p>
            <a:pPr algn="ctr">
              <a:buNone/>
            </a:pPr>
            <a:endParaRPr lang="sk-SK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000" contrast="8000"/>
          </a:blip>
          <a:srcRect/>
          <a:stretch>
            <a:fillRect l="-14000" t="-8000" r="-10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Morálne pravidlá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>
                <a:latin typeface="Aharoni" pitchFamily="2" charset="-79"/>
                <a:cs typeface="Aharoni" pitchFamily="2" charset="-79"/>
              </a:rPr>
              <a:t>Naopak aby prežili museli dodržiavať prísny </a:t>
            </a:r>
          </a:p>
          <a:p>
            <a:pPr algn="ctr">
              <a:buNone/>
            </a:pPr>
            <a:r>
              <a:rPr lang="sk-SK" dirty="0" smtClean="0">
                <a:latin typeface="Aharoni" pitchFamily="2" charset="-79"/>
                <a:cs typeface="Aharoni" pitchFamily="2" charset="-79"/>
              </a:rPr>
              <a:t>„</a:t>
            </a:r>
            <a:r>
              <a:rPr lang="sk-SK" u="sng" dirty="0" smtClean="0">
                <a:latin typeface="Aharoni" pitchFamily="2" charset="-79"/>
                <a:cs typeface="Aharoni" pitchFamily="2" charset="-79"/>
              </a:rPr>
              <a:t>Morálny kódex“</a:t>
            </a:r>
            <a:endParaRPr lang="sk-SK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sk-SK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Čo to znamenalo :</a:t>
            </a:r>
          </a:p>
          <a:p>
            <a:pPr algn="ctr">
              <a:buNone/>
            </a:pPr>
            <a:r>
              <a:rPr lang="sk-SK" sz="2400" u="sng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v</a:t>
            </a:r>
            <a:r>
              <a:rPr lang="sk-SK" sz="2400" u="sng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šetky záležitosti boli </a:t>
            </a:r>
            <a:r>
              <a:rPr lang="sk-SK" sz="2400" u="sng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verejné</a:t>
            </a:r>
            <a:endParaRPr lang="sk-SK" sz="2400" u="sng" dirty="0" smtClean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sk-SK" sz="240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</a:t>
            </a:r>
            <a:r>
              <a:rPr lang="sk-SK" sz="24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ednanie jedného človeka podliehalo kontrole a súdu všetkých</a:t>
            </a:r>
          </a:p>
          <a:p>
            <a:pPr algn="ctr">
              <a:buNone/>
            </a:pPr>
            <a:r>
              <a:rPr lang="sk-SK" sz="2400" u="sng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sk-SK" sz="2400" u="sng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ám človek neznamená nič, silu čerpal z kolektívu a mal v ňom svoje pevné miesto</a:t>
            </a:r>
            <a:endParaRPr lang="sk-SK" sz="2400" u="sng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Ochrana komunity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sz="3600" dirty="0" smtClean="0">
                <a:solidFill>
                  <a:schemeClr val="bg1"/>
                </a:solidFill>
                <a:latin typeface="Blue Highway Linocut" pitchFamily="2" charset="-18"/>
              </a:rPr>
              <a:t>Dodržiavanie týchto </a:t>
            </a:r>
            <a:r>
              <a:rPr lang="sk-SK" sz="3600" dirty="0" smtClean="0">
                <a:solidFill>
                  <a:schemeClr val="bg1"/>
                </a:solidFill>
                <a:latin typeface="Blue Highway Linocut" pitchFamily="2" charset="-18"/>
              </a:rPr>
              <a:t>rodových pravidiel -</a:t>
            </a:r>
            <a:r>
              <a:rPr lang="sk-SK" sz="3600" dirty="0" smtClean="0">
                <a:solidFill>
                  <a:schemeClr val="bg1"/>
                </a:solidFill>
                <a:latin typeface="Blue Highway Linocut" pitchFamily="2" charset="-18"/>
              </a:rPr>
              <a:t>zákonov zaručuje ochranu pred</a:t>
            </a:r>
          </a:p>
          <a:p>
            <a:pPr algn="ctr">
              <a:buNone/>
            </a:pPr>
            <a:r>
              <a:rPr lang="sk-SK" dirty="0" smtClean="0">
                <a:latin typeface="Blue Highway Linocut" pitchFamily="2" charset="-18"/>
              </a:rPr>
              <a:t> </a:t>
            </a:r>
            <a:r>
              <a:rPr lang="sk-SK" sz="4400" b="1" dirty="0" smtClean="0">
                <a:solidFill>
                  <a:srgbClr val="FFFF00"/>
                </a:solidFill>
                <a:latin typeface="Monotype Corsiva" pitchFamily="66" charset="0"/>
              </a:rPr>
              <a:t>„nečistými silami“ </a:t>
            </a:r>
            <a:endParaRPr lang="sk-SK" sz="44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Prekročenie týchto zákonov a následné potrestanie vinníka by ohrozilo celú komunitu </a:t>
            </a:r>
            <a:endParaRPr lang="sk-SK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ázok 3" descr="d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564904"/>
            <a:ext cx="1905000" cy="1905000"/>
          </a:xfrm>
          <a:prstGeom prst="rect">
            <a:avLst/>
          </a:prstGeom>
        </p:spPr>
      </p:pic>
      <p:pic>
        <p:nvPicPr>
          <p:cNvPr id="5" name="Obrázok 4" descr="d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214554"/>
            <a:ext cx="3048000" cy="1905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1571604" cy="35718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Rómska viera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rgbClr val="00B0F0"/>
                </a:solidFill>
                <a:latin typeface="Blue Highway Linocut" pitchFamily="2" charset="-18"/>
              </a:rPr>
              <a:t>Tradičná viera vychádza z </a:t>
            </a:r>
            <a:r>
              <a:rPr lang="sk-SK" dirty="0" smtClean="0">
                <a:solidFill>
                  <a:srgbClr val="00B0F0"/>
                </a:solidFill>
                <a:latin typeface="Blue Highway Linocut" pitchFamily="2" charset="-18"/>
              </a:rPr>
              <a:t>„animistických“ </a:t>
            </a:r>
            <a:r>
              <a:rPr lang="sk-SK" dirty="0" smtClean="0">
                <a:solidFill>
                  <a:srgbClr val="00B0F0"/>
                </a:solidFill>
                <a:latin typeface="Blue Highway Linocut" pitchFamily="2" charset="-18"/>
              </a:rPr>
              <a:t>predstáv, ktoré pochádzajú z pravlasti </a:t>
            </a:r>
            <a:r>
              <a:rPr lang="sk-SK" dirty="0" smtClean="0">
                <a:solidFill>
                  <a:srgbClr val="00B0F0"/>
                </a:solidFill>
                <a:latin typeface="Blue Highway Linocut" pitchFamily="2" charset="-18"/>
              </a:rPr>
              <a:t>Indie.</a:t>
            </a:r>
            <a:endParaRPr lang="sk-SK" dirty="0" smtClean="0">
              <a:solidFill>
                <a:srgbClr val="00B0F0"/>
              </a:solidFill>
              <a:latin typeface="Blue Highway Linocut" pitchFamily="2" charset="-18"/>
            </a:endParaRPr>
          </a:p>
          <a:p>
            <a:pPr algn="ctr">
              <a:buNone/>
            </a:pPr>
            <a:r>
              <a:rPr lang="sk-SK" u="sng" dirty="0" smtClean="0">
                <a:solidFill>
                  <a:schemeClr val="bg1"/>
                </a:solidFill>
                <a:latin typeface="Blue Highway Linocut" pitchFamily="2" charset="-18"/>
              </a:rPr>
              <a:t>„ANIMIZMUS“ </a:t>
            </a:r>
            <a:endParaRPr lang="sk-SK" u="sng" dirty="0" smtClean="0">
              <a:solidFill>
                <a:schemeClr val="bg1"/>
              </a:solidFill>
              <a:latin typeface="Blue Highway Linocut" pitchFamily="2" charset="-18"/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  <a:latin typeface="Blue Highway Linocut" pitchFamily="2" charset="-18"/>
              </a:rPr>
              <a:t>viera v nečisté sily, ktoré</a:t>
            </a:r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  <a:latin typeface="Blue Highway Linocut" pitchFamily="2" charset="-18"/>
              </a:rPr>
              <a:t> spôsobujú všetko zlé </a:t>
            </a:r>
            <a:endParaRPr lang="sk-SK" dirty="0">
              <a:solidFill>
                <a:schemeClr val="bg1"/>
              </a:solidFill>
              <a:latin typeface="Blue Highway Linocut" pitchFamily="2" charset="-18"/>
            </a:endParaRPr>
          </a:p>
        </p:txBody>
      </p:sp>
      <p:pic>
        <p:nvPicPr>
          <p:cNvPr id="5" name="Obrázok 4" descr="zz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357430"/>
            <a:ext cx="1555505" cy="1928826"/>
          </a:xfrm>
          <a:prstGeom prst="rect">
            <a:avLst/>
          </a:prstGeom>
        </p:spPr>
      </p:pic>
      <p:pic>
        <p:nvPicPr>
          <p:cNvPr id="6" name="Obrázok 5" descr="up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572008"/>
            <a:ext cx="1785950" cy="20144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682</Words>
  <Application>Microsoft Office PowerPoint</Application>
  <PresentationFormat>Prezentácia na obrazovke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Známa – neznáma komunita</vt:lpstr>
      <vt:lpstr>Tradičná rómska komunita</vt:lpstr>
      <vt:lpstr>Rodové usporiadanie</vt:lpstr>
      <vt:lpstr>Zákony Rodu</vt:lpstr>
      <vt:lpstr>Jednotnosť komunity</vt:lpstr>
      <vt:lpstr>Kolektívna zodpovednosť</vt:lpstr>
      <vt:lpstr>Morálne pravidlá</vt:lpstr>
      <vt:lpstr>Ochrana komunity</vt:lpstr>
      <vt:lpstr>Rómska viera</vt:lpstr>
      <vt:lpstr>Rituálna čistota jedla</vt:lpstr>
      <vt:lpstr>Mäso – zdroj obživy</vt:lpstr>
      <vt:lpstr>Krádež v komunite a mimo nej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Známa – neznáma komunita</dc:title>
  <dc:creator>Maroš</dc:creator>
  <cp:lastModifiedBy>Žiak NB03</cp:lastModifiedBy>
  <cp:revision>110</cp:revision>
  <dcterms:created xsi:type="dcterms:W3CDTF">2011-05-11T19:16:38Z</dcterms:created>
  <dcterms:modified xsi:type="dcterms:W3CDTF">2011-06-29T11:20:21Z</dcterms:modified>
</cp:coreProperties>
</file>