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1" r:id="rId19"/>
    <p:sldId id="275" r:id="rId20"/>
    <p:sldId id="272" r:id="rId21"/>
    <p:sldId id="276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24" autoAdjust="0"/>
  </p:normalViewPr>
  <p:slideViewPr>
    <p:cSldViewPr>
      <p:cViewPr>
        <p:scale>
          <a:sx n="80" d="100"/>
          <a:sy n="80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2BE8D-6D10-4010-8391-67D7304BC228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9A98-E43E-4606-93A5-F08E5873202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, Poľsku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9A98-E43E-4606-93A5-F08E5873202B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A43-A935-4824-8738-A827C7ADAD7B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117-DF71-4878-B336-B0340F0DE7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A43-A935-4824-8738-A827C7ADAD7B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117-DF71-4878-B336-B0340F0DE7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A43-A935-4824-8738-A827C7ADAD7B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117-DF71-4878-B336-B0340F0DE7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A43-A935-4824-8738-A827C7ADAD7B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117-DF71-4878-B336-B0340F0DE7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A43-A935-4824-8738-A827C7ADAD7B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117-DF71-4878-B336-B0340F0DE7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A43-A935-4824-8738-A827C7ADAD7B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117-DF71-4878-B336-B0340F0DE7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A43-A935-4824-8738-A827C7ADAD7B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117-DF71-4878-B336-B0340F0DE7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A43-A935-4824-8738-A827C7ADAD7B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117-DF71-4878-B336-B0340F0DE7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A43-A935-4824-8738-A827C7ADAD7B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117-DF71-4878-B336-B0340F0DE7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A43-A935-4824-8738-A827C7ADAD7B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117-DF71-4878-B336-B0340F0DE7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6A43-A935-4824-8738-A827C7ADAD7B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8117-DF71-4878-B336-B0340F0DE7F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46A43-A935-4824-8738-A827C7ADAD7B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48117-DF71-4878-B336-B0340F0DE7F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k.wikipedia.org/wiki/2003" TargetMode="External"/><Relationship Id="rId3" Type="http://schemas.openxmlformats.org/officeDocument/2006/relationships/image" Target="../media/image54.png"/><Relationship Id="rId7" Type="http://schemas.openxmlformats.org/officeDocument/2006/relationships/hyperlink" Target="http://sk.wikipedia.org/w/index.php?title=Slovak_Gold&amp;action=edit&amp;redlink=1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.wikipedia.org/wiki/Pribinov_kr%C3%AD%C5%BE" TargetMode="External"/><Relationship Id="rId5" Type="http://schemas.openxmlformats.org/officeDocument/2006/relationships/hyperlink" Target="http://sk.wikipedia.org/wiki/1997" TargetMode="External"/><Relationship Id="rId10" Type="http://schemas.openxmlformats.org/officeDocument/2006/relationships/hyperlink" Target="http://sk.wikipedia.org/wiki/2006" TargetMode="External"/><Relationship Id="rId4" Type="http://schemas.openxmlformats.org/officeDocument/2006/relationships/hyperlink" Target="http://sk.wikipedia.org/wiki/1995" TargetMode="External"/><Relationship Id="rId9" Type="http://schemas.openxmlformats.org/officeDocument/2006/relationships/hyperlink" Target="http://sk.wikipedia.org/wiki/200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o&#353;\Desktop\Diabolsk&#258;&#169;%20Husle%20-%20Gipsy%20passion%20%5bwww.keepvid.com%5d.mp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o&#353;\Desktop\Gypsy%20Devils%20Ciganski%20Diabli%20Sabre%20Dance%20%5bwww.keepvid.com%5d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mapozomatar.estranky.sk/stranka/romske-osobnosti" TargetMode="External"/><Relationship Id="rId7" Type="http://schemas.openxmlformats.org/officeDocument/2006/relationships/hyperlink" Target="http://www.google.sk/" TargetMode="External"/><Relationship Id="rId2" Type="http://schemas.openxmlformats.org/officeDocument/2006/relationships/hyperlink" Target="http://romove.radio.cz/cz/clanek/180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zaniben.cz/?a=207" TargetMode="External"/><Relationship Id="rId5" Type="http://schemas.openxmlformats.org/officeDocument/2006/relationships/hyperlink" Target="http://archiv.radio.cz/romove/osobnost.html" TargetMode="External"/><Relationship Id="rId4" Type="http://schemas.openxmlformats.org/officeDocument/2006/relationships/hyperlink" Target="http://www.osobnosti.sk/index.php?os=zivotopis&amp;ID=5898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o&#353;\Desktop\In%20Memoriam_Janos%20Bihari%203_1%20%5bwww.keepvid.com%5d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>
            <a:noAutofit/>
          </a:bodyPr>
          <a:lstStyle/>
          <a:p>
            <a:r>
              <a:rPr lang="sk-SK" sz="8000" dirty="0" err="1" smtClean="0">
                <a:solidFill>
                  <a:srgbClr val="FFC000"/>
                </a:solidFill>
                <a:latin typeface="Monotype Corsiva" pitchFamily="66" charset="0"/>
              </a:rPr>
              <a:t>János</a:t>
            </a:r>
            <a:r>
              <a:rPr lang="sk-SK" sz="80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sk-SK" sz="8000" dirty="0" err="1" smtClean="0">
                <a:solidFill>
                  <a:srgbClr val="FFC000"/>
                </a:solidFill>
                <a:latin typeface="Monotype Corsiva" pitchFamily="66" charset="0"/>
              </a:rPr>
              <a:t>Balász</a:t>
            </a:r>
            <a:r>
              <a:rPr lang="sk-SK" sz="8000" dirty="0" smtClean="0">
                <a:solidFill>
                  <a:srgbClr val="FFC000"/>
                </a:solidFill>
                <a:latin typeface="Monotype Corsiva" pitchFamily="66" charset="0"/>
              </a:rPr>
              <a:t> - maliar</a:t>
            </a:r>
            <a:endParaRPr lang="sk-SK" sz="80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3214711" cy="301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998" y="2564904"/>
            <a:ext cx="3261002" cy="305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BlokTextu 13"/>
          <p:cNvSpPr txBox="1"/>
          <p:nvPr/>
        </p:nvSpPr>
        <p:spPr>
          <a:xfrm>
            <a:off x="611560" y="1916832"/>
            <a:ext cx="2215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Morský svet</a:t>
            </a:r>
            <a:endParaRPr lang="sk-SK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4286248" y="1916832"/>
            <a:ext cx="485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Had u starovekých zvierat</a:t>
            </a:r>
            <a:endParaRPr lang="sk-SK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214282" y="5572140"/>
            <a:ext cx="8648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Významný maďarský naivný Rómsky maliar</a:t>
            </a:r>
            <a:endParaRPr lang="sk-SK" sz="32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1048" y="6215082"/>
            <a:ext cx="9142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00B0F0"/>
                </a:solidFill>
                <a:latin typeface="Arial Black" pitchFamily="34" charset="0"/>
              </a:rPr>
              <a:t>V jeho obrazoch sa spája skutočnosť s cigánskymi rozprávkami</a:t>
            </a:r>
            <a:endParaRPr lang="sk-SK" sz="20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573016"/>
            <a:ext cx="19240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rázok 9" descr="C:\Users\Andrea Kristeľová\Pictures\agentura_cmy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71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ESF_logo_SK_mal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0"/>
            <a:ext cx="11144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 descr="Logo_OPV_farebne-smal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9575" y="0"/>
            <a:ext cx="1114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FFFF00"/>
                </a:solidFill>
                <a:latin typeface="Monotype Corsiva" pitchFamily="66" charset="0"/>
              </a:rPr>
              <a:t>Rosa </a:t>
            </a:r>
            <a:r>
              <a:rPr lang="sk-SK" sz="4800" dirty="0" err="1" smtClean="0">
                <a:solidFill>
                  <a:srgbClr val="FFFF00"/>
                </a:solidFill>
                <a:latin typeface="Monotype Corsiva" pitchFamily="66" charset="0"/>
              </a:rPr>
              <a:t>Taikon</a:t>
            </a:r>
            <a:r>
              <a:rPr lang="sk-SK" sz="4800" dirty="0" smtClean="0">
                <a:solidFill>
                  <a:srgbClr val="FFFF00"/>
                </a:solidFill>
                <a:latin typeface="Monotype Corsiva" pitchFamily="66" charset="0"/>
              </a:rPr>
              <a:t> – umelecká výtvarníčka</a:t>
            </a:r>
            <a:endParaRPr lang="sk-SK" sz="4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3116"/>
            <a:ext cx="2648760" cy="264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357158" y="4143380"/>
            <a:ext cx="3432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Známou sa stala navrhovaním</a:t>
            </a:r>
          </a:p>
          <a:p>
            <a:r>
              <a:rPr lang="sk-SK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 výrobou strieborných šperkov</a:t>
            </a:r>
            <a:endParaRPr lang="sk-SK" sz="2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234369" y="5534561"/>
            <a:ext cx="5909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dirty="0" smtClean="0">
                <a:latin typeface="Arial Black" pitchFamily="34" charset="0"/>
              </a:rPr>
              <a:t>Jej umelecké šperky sú stálou</a:t>
            </a:r>
          </a:p>
          <a:p>
            <a:pPr algn="ctr"/>
            <a:r>
              <a:rPr lang="sk-SK" sz="2000" dirty="0" smtClean="0">
                <a:latin typeface="Arial Black" pitchFamily="34" charset="0"/>
              </a:rPr>
              <a:t>súčasťou výstav v galériách vo Švédsku,</a:t>
            </a:r>
          </a:p>
          <a:p>
            <a:pPr algn="ctr"/>
            <a:r>
              <a:rPr lang="sk-SK" sz="2000" dirty="0" smtClean="0">
                <a:latin typeface="Arial Black" pitchFamily="34" charset="0"/>
              </a:rPr>
              <a:t> Nórsku, Fínsku, Nemecku, Anglicku,</a:t>
            </a:r>
          </a:p>
          <a:p>
            <a:pPr algn="ctr"/>
            <a:r>
              <a:rPr lang="sk-SK" sz="2000" dirty="0" smtClean="0">
                <a:latin typeface="Arial Black" pitchFamily="34" charset="0"/>
              </a:rPr>
              <a:t> Spojených štátov, Austrálie a ďalších.</a:t>
            </a:r>
            <a:endParaRPr lang="sk-SK" sz="2000" dirty="0"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bright="5000" contrast="14000"/>
          </a:blip>
          <a:srcRect/>
          <a:stretch>
            <a:fillRect/>
          </a:stretch>
        </p:blipFill>
        <p:spPr bwMode="auto">
          <a:xfrm>
            <a:off x="1357290" y="1571612"/>
            <a:ext cx="1857388" cy="194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428736"/>
            <a:ext cx="2881686" cy="407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000372"/>
            <a:ext cx="1181121" cy="118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0840" y="5643579"/>
            <a:ext cx="1627576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err="1" smtClean="0">
                <a:solidFill>
                  <a:srgbClr val="FFFF00"/>
                </a:solidFill>
                <a:latin typeface="Monotype Corsiva" pitchFamily="66" charset="0"/>
              </a:rPr>
              <a:t>Bronislawa</a:t>
            </a:r>
            <a:r>
              <a:rPr lang="sk-SK" sz="60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sk-SK" sz="6000" dirty="0" err="1" smtClean="0">
                <a:solidFill>
                  <a:srgbClr val="FFFF00"/>
                </a:solidFill>
                <a:latin typeface="Monotype Corsiva" pitchFamily="66" charset="0"/>
              </a:rPr>
              <a:t>Wajs</a:t>
            </a:r>
            <a:r>
              <a:rPr lang="sk-SK" sz="6000" dirty="0" smtClean="0">
                <a:solidFill>
                  <a:srgbClr val="FFFF00"/>
                </a:solidFill>
                <a:latin typeface="Monotype Corsiva" pitchFamily="66" charset="0"/>
              </a:rPr>
              <a:t> „</a:t>
            </a:r>
            <a:r>
              <a:rPr lang="sk-SK" sz="6000" dirty="0" err="1" smtClean="0">
                <a:solidFill>
                  <a:srgbClr val="FFFF00"/>
                </a:solidFill>
                <a:latin typeface="Monotype Corsiva" pitchFamily="66" charset="0"/>
              </a:rPr>
              <a:t>Papusza</a:t>
            </a:r>
            <a:r>
              <a:rPr lang="sk-SK" sz="6000" dirty="0" smtClean="0">
                <a:solidFill>
                  <a:srgbClr val="FFFF00"/>
                </a:solidFill>
                <a:latin typeface="Monotype Corsiva" pitchFamily="66" charset="0"/>
              </a:rPr>
              <a:t>“</a:t>
            </a:r>
            <a:endParaRPr lang="sk-SK" sz="6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857364"/>
            <a:ext cx="3071834" cy="308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7000892" y="1357298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1910 -          1987</a:t>
            </a:r>
            <a:endParaRPr lang="sk-SK" dirty="0"/>
          </a:p>
        </p:txBody>
      </p:sp>
      <p:sp>
        <p:nvSpPr>
          <p:cNvPr id="6" name="Štvorstranná šípka 5"/>
          <p:cNvSpPr/>
          <p:nvPr/>
        </p:nvSpPr>
        <p:spPr>
          <a:xfrm>
            <a:off x="7786710" y="1214422"/>
            <a:ext cx="358896" cy="571504"/>
          </a:xfrm>
          <a:prstGeom prst="quadArrow">
            <a:avLst>
              <a:gd name="adj1" fmla="val 22500"/>
              <a:gd name="adj2" fmla="val 5412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357158" y="1500174"/>
            <a:ext cx="3844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Patrí medzi prvé Rómske </a:t>
            </a:r>
          </a:p>
          <a:p>
            <a:r>
              <a:rPr lang="sk-SK" sz="240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autorky básní na svete</a:t>
            </a:r>
            <a:endParaRPr lang="sk-SK" sz="2400" u="sng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85720" y="3500438"/>
            <a:ext cx="2928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Zaujímavosťou je, že nevedela čítať ani písať po rómsky a preto svoje básne vydávala spolu s básňami</a:t>
            </a:r>
          </a:p>
          <a:p>
            <a:pPr algn="ctr"/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významného Poľského básnika 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Jerzyho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Ficowského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sk-SK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143472" y="4180344"/>
            <a:ext cx="400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Monotype Corsiva" pitchFamily="66" charset="0"/>
              </a:rPr>
              <a:t>Jej diela sa stali neuveriteľnou studnicou útechy, odvahy, Rómskej morálky a nádeje v lepšiu budúcnosť a preto je aj dnes veľmi obľúbená u Európskych Rómov.</a:t>
            </a:r>
            <a:endParaRPr lang="sk-SK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429264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000" dirty="0" smtClean="0">
                <a:solidFill>
                  <a:srgbClr val="FF0000"/>
                </a:solidFill>
                <a:latin typeface="Monotype Corsiva" pitchFamily="66" charset="0"/>
              </a:rPr>
              <a:t>Sestra Anastázia</a:t>
            </a:r>
            <a:endParaRPr lang="sk-SK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23000"/>
          </a:blip>
          <a:stretch>
            <a:fillRect/>
          </a:stretch>
        </p:blipFill>
        <p:spPr bwMode="auto">
          <a:xfrm>
            <a:off x="3571868" y="2428868"/>
            <a:ext cx="2109797" cy="265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1714480" y="1500174"/>
            <a:ext cx="557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Gréckokatolícka Rádová sestra sv. </a:t>
            </a:r>
            <a:r>
              <a:rPr lang="sk-SK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Bazila</a:t>
            </a:r>
            <a:r>
              <a:rPr lang="sk-SK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Veľkého</a:t>
            </a:r>
            <a:endParaRPr lang="sk-SK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14282" y="1857364"/>
            <a:ext cx="888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u="sng" dirty="0" smtClean="0">
                <a:solidFill>
                  <a:schemeClr val="bg1"/>
                </a:solidFill>
                <a:latin typeface="Arial Black" pitchFamily="34" charset="0"/>
              </a:rPr>
              <a:t>Svoj život </a:t>
            </a:r>
            <a:r>
              <a:rPr lang="sk-SK" u="sng" dirty="0" smtClean="0">
                <a:solidFill>
                  <a:schemeClr val="bg1"/>
                </a:solidFill>
                <a:latin typeface="Arial Black" pitchFamily="34" charset="0"/>
              </a:rPr>
              <a:t>zasvätila </a:t>
            </a:r>
            <a:r>
              <a:rPr lang="sk-SK" u="sng" dirty="0" smtClean="0">
                <a:solidFill>
                  <a:schemeClr val="bg1"/>
                </a:solidFill>
                <a:latin typeface="Arial Black" pitchFamily="34" charset="0"/>
              </a:rPr>
              <a:t>pastoračnej (duchovnej) činnosti medzi Rómami</a:t>
            </a:r>
            <a:endParaRPr lang="sk-SK" u="sng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0" y="2571744"/>
            <a:ext cx="1571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Svoju činnosť začala v Bardejove</a:t>
            </a:r>
          </a:p>
          <a:p>
            <a:r>
              <a:rPr lang="sk-SK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vyučovaním </a:t>
            </a:r>
            <a:r>
              <a:rPr lang="sk-SK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náboženstva</a:t>
            </a:r>
            <a:endParaRPr lang="sk-SK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0" y="5143512"/>
            <a:ext cx="4921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latin typeface="Arial Black" pitchFamily="34" charset="0"/>
              </a:rPr>
              <a:t>Založila spevácky súbor </a:t>
            </a:r>
            <a:r>
              <a:rPr lang="sk-SK" sz="1600" dirty="0" err="1" smtClean="0">
                <a:latin typeface="Arial Black" pitchFamily="34" charset="0"/>
              </a:rPr>
              <a:t>Devleskere</a:t>
            </a:r>
            <a:r>
              <a:rPr lang="sk-SK" sz="1600" dirty="0" smtClean="0">
                <a:latin typeface="Arial Black" pitchFamily="34" charset="0"/>
              </a:rPr>
              <a:t> </a:t>
            </a:r>
            <a:r>
              <a:rPr lang="sk-SK" sz="1600" dirty="0" err="1" smtClean="0">
                <a:latin typeface="Arial Black" pitchFamily="34" charset="0"/>
              </a:rPr>
              <a:t>čháve</a:t>
            </a:r>
            <a:endParaRPr lang="sk-SK" sz="1600" dirty="0" smtClean="0">
              <a:latin typeface="Arial Black" pitchFamily="34" charset="0"/>
            </a:endParaRPr>
          </a:p>
          <a:p>
            <a:pPr algn="ctr"/>
            <a:r>
              <a:rPr lang="sk-SK" sz="1600" dirty="0" smtClean="0">
                <a:latin typeface="Arial Black" pitchFamily="34" charset="0"/>
              </a:rPr>
              <a:t>„Božie deti“</a:t>
            </a:r>
            <a:endParaRPr lang="sk-SK" sz="1600" dirty="0">
              <a:latin typeface="Arial Black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929322" y="2285992"/>
            <a:ext cx="3153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Od r.1992 pôsobí aj v obci</a:t>
            </a:r>
          </a:p>
          <a:p>
            <a:pPr algn="ctr"/>
            <a:r>
              <a:rPr lang="sk-SK" sz="2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Jarovnice</a:t>
            </a:r>
            <a:endParaRPr lang="sk-SK" sz="20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928934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617" y="4500570"/>
            <a:ext cx="1957383" cy="13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75532"/>
            <a:ext cx="2357454" cy="161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BlokTextu 14"/>
          <p:cNvSpPr txBox="1"/>
          <p:nvPr/>
        </p:nvSpPr>
        <p:spPr>
          <a:xfrm>
            <a:off x="2751353" y="5929330"/>
            <a:ext cx="4897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u="sng" dirty="0" smtClean="0">
                <a:solidFill>
                  <a:srgbClr val="FF0000"/>
                </a:solidFill>
                <a:latin typeface="Monotype Corsiva" pitchFamily="66" charset="0"/>
              </a:rPr>
              <a:t>Pomohla duchovne povzbudiť Rómov</a:t>
            </a:r>
          </a:p>
          <a:p>
            <a:pPr algn="ctr"/>
            <a:r>
              <a:rPr lang="sk-SK" sz="2800" u="sng" dirty="0" smtClean="0">
                <a:solidFill>
                  <a:srgbClr val="FF0000"/>
                </a:solidFill>
                <a:latin typeface="Monotype Corsiva" pitchFamily="66" charset="0"/>
              </a:rPr>
              <a:t> k výstavbe vlastného kostola</a:t>
            </a:r>
            <a:endParaRPr lang="sk-SK" sz="2800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257174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314825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FF0000"/>
                </a:solidFill>
                <a:latin typeface="Monotype Corsiva" pitchFamily="66" charset="0"/>
              </a:rPr>
              <a:t>Mgr. Elena Lacková - spisovateľka</a:t>
            </a:r>
            <a:endParaRPr lang="sk-SK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143116"/>
            <a:ext cx="1943109" cy="25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Šípka doprava 4"/>
          <p:cNvSpPr/>
          <p:nvPr/>
        </p:nvSpPr>
        <p:spPr>
          <a:xfrm rot="9084205">
            <a:off x="2648969" y="2136901"/>
            <a:ext cx="936550" cy="262912"/>
          </a:xfrm>
          <a:prstGeom prst="rightArrow">
            <a:avLst>
              <a:gd name="adj1" fmla="val 50000"/>
              <a:gd name="adj2" fmla="val 101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428596" y="2071678"/>
            <a:ext cx="230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ial Black" pitchFamily="34" charset="0"/>
                <a:cs typeface="Aharoni" pitchFamily="2" charset="-79"/>
              </a:rPr>
              <a:t>Divadelná tvorba</a:t>
            </a:r>
            <a:endParaRPr lang="sk-SK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Šípka dolu 6"/>
          <p:cNvSpPr/>
          <p:nvPr/>
        </p:nvSpPr>
        <p:spPr>
          <a:xfrm rot="17451725">
            <a:off x="5989135" y="1564952"/>
            <a:ext cx="270451" cy="1078877"/>
          </a:xfrm>
          <a:prstGeom prst="downArrow">
            <a:avLst>
              <a:gd name="adj1" fmla="val 50000"/>
              <a:gd name="adj2" fmla="val 88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6786578" y="192880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Próza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42844" y="2571744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Hra: Horiaci </a:t>
            </a:r>
            <a:r>
              <a:rPr lang="sk-SK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cigánsky tábor</a:t>
            </a:r>
          </a:p>
          <a:p>
            <a:r>
              <a:rPr lang="sk-SK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2000 – hra uvedená rómskym súborom </a:t>
            </a:r>
            <a:r>
              <a:rPr lang="sk-SK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Romathan</a:t>
            </a:r>
            <a:endParaRPr lang="sk-SK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0" y="3429000"/>
            <a:ext cx="364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 Black" pitchFamily="34" charset="0"/>
              </a:rPr>
              <a:t>(Rómsky holokaust - neznámi Rómsky partizánsky odboj)</a:t>
            </a:r>
            <a:endParaRPr lang="sk-SK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143636" y="2285992"/>
            <a:ext cx="239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Rómske rozprávky</a:t>
            </a:r>
          </a:p>
          <a:p>
            <a:r>
              <a:rPr lang="sk-SK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(Romane </a:t>
            </a:r>
            <a:r>
              <a:rPr lang="sk-SK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paramisa</a:t>
            </a:r>
            <a:r>
              <a:rPr lang="sk-SK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)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2146" y="3571876"/>
            <a:ext cx="1591854" cy="209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BlokTextu 13"/>
          <p:cNvSpPr txBox="1"/>
          <p:nvPr/>
        </p:nvSpPr>
        <p:spPr>
          <a:xfrm>
            <a:off x="5572132" y="2928934"/>
            <a:ext cx="357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 smtClean="0">
                <a:solidFill>
                  <a:srgbClr val="FFC000"/>
                </a:solidFill>
                <a:latin typeface="Arial Black" pitchFamily="34" charset="0"/>
              </a:rPr>
              <a:t>Svoje životné príbehy vyjadrila v knihe</a:t>
            </a:r>
            <a:endParaRPr lang="sk-SK" u="sng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643570" y="357187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 Black" pitchFamily="34" charset="0"/>
              </a:rPr>
              <a:t>(boli preložené do štyroch jazykov)</a:t>
            </a:r>
            <a:endParaRPr lang="sk-SK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4643438" y="5072074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Prispievala do rómskeho časopisu</a:t>
            </a:r>
          </a:p>
          <a:p>
            <a:pPr algn="ctr"/>
            <a:r>
              <a:rPr lang="sk-SK" u="sng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„</a:t>
            </a:r>
            <a:r>
              <a:rPr lang="sk-SK" u="sng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Romano</a:t>
            </a:r>
            <a:r>
              <a:rPr lang="sk-SK" u="sng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sk-SK" u="sng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nevo</a:t>
            </a:r>
            <a:r>
              <a:rPr lang="sk-SK" u="sng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sk-SK" u="sng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ľil</a:t>
            </a:r>
            <a:r>
              <a:rPr lang="sk-SK" u="sng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“</a:t>
            </a:r>
            <a:endParaRPr lang="sk-SK" u="sng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642910" y="1214422"/>
            <a:ext cx="780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u="sng" dirty="0" smtClean="0">
                <a:latin typeface="Monotype Corsiva" pitchFamily="66" charset="0"/>
              </a:rPr>
              <a:t>1.Vysokoškolsky vzdelaná žena – Filozofická fakulta – Karlova univerzita  v Prahe</a:t>
            </a:r>
            <a:endParaRPr lang="sk-SK" sz="2000" b="1" u="sng" dirty="0">
              <a:latin typeface="Monotype Corsiva" pitchFamily="66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2857488" y="1571612"/>
            <a:ext cx="396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u="sng" dirty="0" smtClean="0">
                <a:solidFill>
                  <a:schemeClr val="bg1"/>
                </a:solidFill>
              </a:rPr>
              <a:t>Členka Spolku slovenských spisovateľov</a:t>
            </a:r>
            <a:endParaRPr lang="sk-SK" b="1" u="sng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05300"/>
            <a:ext cx="1790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BlokTextu 20"/>
          <p:cNvSpPr txBox="1"/>
          <p:nvPr/>
        </p:nvSpPr>
        <p:spPr>
          <a:xfrm>
            <a:off x="1785918" y="4643446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u="sng" dirty="0" smtClean="0">
              <a:latin typeface="Monotype Corsiva" pitchFamily="66" charset="0"/>
            </a:endParaRPr>
          </a:p>
          <a:p>
            <a:r>
              <a:rPr lang="sk-SK" sz="2400" b="1" u="sng" dirty="0" smtClean="0">
                <a:latin typeface="Monotype Corsiva" pitchFamily="66" charset="0"/>
              </a:rPr>
              <a:t>Za celoživotné dielo priblíženia rómskych hodnôt a zobrazenia Rómskeho holokaustu</a:t>
            </a:r>
          </a:p>
          <a:p>
            <a:r>
              <a:rPr lang="sk-SK" sz="2400" b="1" u="sng" dirty="0" smtClean="0">
                <a:latin typeface="Monotype Corsiva" pitchFamily="66" charset="0"/>
              </a:rPr>
              <a:t>získala  ako 1. Róm</a:t>
            </a:r>
            <a:endParaRPr lang="sk-SK" sz="2400" b="1" u="sng" dirty="0">
              <a:latin typeface="Monotype Corsiva" pitchFamily="66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0" y="4286256"/>
            <a:ext cx="178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Arial Black" pitchFamily="34" charset="0"/>
              </a:rPr>
              <a:t>Rád Ľ</a:t>
            </a:r>
            <a:r>
              <a:rPr lang="sk-SK" dirty="0" smtClean="0">
                <a:latin typeface="Arial Black" pitchFamily="34" charset="0"/>
              </a:rPr>
              <a:t>. Štúra </a:t>
            </a:r>
            <a:r>
              <a:rPr lang="sk-SK" dirty="0" smtClean="0">
                <a:latin typeface="Arial Black" pitchFamily="34" charset="0"/>
              </a:rPr>
              <a:t>III</a:t>
            </a:r>
            <a:r>
              <a:rPr lang="sk-SK" dirty="0" smtClean="0">
                <a:latin typeface="Arial Black" pitchFamily="34" charset="0"/>
              </a:rPr>
              <a:t>. triedy</a:t>
            </a:r>
            <a:endParaRPr lang="sk-SK" dirty="0">
              <a:latin typeface="Arial Black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929066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Monotype Corsiva" pitchFamily="66" charset="0"/>
              </a:rPr>
              <a:t>PhDr. Vladimír Oláh - básnik</a:t>
            </a:r>
            <a:endParaRPr lang="sk-SK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214554"/>
            <a:ext cx="2116074" cy="25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000100" y="1214422"/>
            <a:ext cx="7178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u="sng" dirty="0" smtClean="0">
                <a:latin typeface="Monotype Corsiva" pitchFamily="66" charset="0"/>
              </a:rPr>
              <a:t>Absolvoval Filozofickú fakultu Pavla Jozefa Šafárika v Prešove</a:t>
            </a:r>
            <a:endParaRPr lang="sk-SK" sz="2400" b="1" u="sng" dirty="0">
              <a:latin typeface="Monotype Corsiva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85720" y="2000240"/>
            <a:ext cx="286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u="sng" dirty="0" smtClean="0">
                <a:latin typeface="Aharoni" pitchFamily="2" charset="-79"/>
                <a:cs typeface="Aharoni" pitchFamily="2" charset="-79"/>
              </a:rPr>
              <a:t>Založil </a:t>
            </a:r>
            <a:r>
              <a:rPr lang="sk-SK" u="sng" dirty="0" smtClean="0">
                <a:latin typeface="Aharoni" pitchFamily="2" charset="-79"/>
                <a:cs typeface="Aharoni" pitchFamily="2" charset="-79"/>
              </a:rPr>
              <a:t>„Maticu Rómsku“</a:t>
            </a:r>
            <a:endParaRPr lang="sk-SK" u="sng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0" y="2285992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 Black" pitchFamily="34" charset="0"/>
              </a:rPr>
              <a:t>(rómske a kresťanské združenie)</a:t>
            </a:r>
            <a:endParaRPr lang="sk-SK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14282" y="4786322"/>
            <a:ext cx="447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u="sng" dirty="0" smtClean="0">
                <a:latin typeface="Arial Black" pitchFamily="34" charset="0"/>
              </a:rPr>
              <a:t>Podieľal sa na prekladoch z Biblie</a:t>
            </a:r>
            <a:endParaRPr lang="sk-SK" u="sng" dirty="0"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559508"/>
            <a:ext cx="1733554" cy="129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714620"/>
            <a:ext cx="181647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bdĺžnik 11"/>
          <p:cNvSpPr/>
          <p:nvPr/>
        </p:nvSpPr>
        <p:spPr>
          <a:xfrm>
            <a:off x="142844" y="50720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3200" dirty="0" smtClean="0">
                <a:latin typeface="Monotype Corsiva" pitchFamily="66" charset="0"/>
              </a:rPr>
              <a:t>„</a:t>
            </a:r>
            <a:r>
              <a:rPr lang="sk-SK" sz="3200" b="1" dirty="0" smtClean="0">
                <a:latin typeface="Monotype Corsiva" pitchFamily="66" charset="0"/>
              </a:rPr>
              <a:t>O </a:t>
            </a:r>
            <a:r>
              <a:rPr lang="sk-SK" sz="3200" b="1" dirty="0" err="1" smtClean="0">
                <a:latin typeface="Monotype Corsiva" pitchFamily="66" charset="0"/>
              </a:rPr>
              <a:t>Del</a:t>
            </a:r>
            <a:r>
              <a:rPr lang="sk-SK" sz="3200" b="1" dirty="0" smtClean="0">
                <a:latin typeface="Monotype Corsiva" pitchFamily="66" charset="0"/>
              </a:rPr>
              <a:t> </a:t>
            </a:r>
            <a:r>
              <a:rPr lang="sk-SK" sz="3200" b="1" dirty="0" err="1" smtClean="0">
                <a:latin typeface="Monotype Corsiva" pitchFamily="66" charset="0"/>
              </a:rPr>
              <a:t>vakerel</a:t>
            </a:r>
            <a:r>
              <a:rPr lang="sk-SK" sz="3200" b="1" dirty="0" smtClean="0">
                <a:latin typeface="Monotype Corsiva" pitchFamily="66" charset="0"/>
              </a:rPr>
              <a:t> </a:t>
            </a:r>
            <a:r>
              <a:rPr lang="sk-SK" sz="3200" b="1" dirty="0" err="1" smtClean="0">
                <a:latin typeface="Monotype Corsiva" pitchFamily="66" charset="0"/>
              </a:rPr>
              <a:t>ke</a:t>
            </a:r>
            <a:r>
              <a:rPr lang="sk-SK" sz="3200" b="1" dirty="0" smtClean="0">
                <a:latin typeface="Monotype Corsiva" pitchFamily="66" charset="0"/>
              </a:rPr>
              <a:t> </a:t>
            </a:r>
            <a:r>
              <a:rPr lang="sk-SK" sz="3200" b="1" dirty="0" err="1" smtClean="0">
                <a:latin typeface="Monotype Corsiva" pitchFamily="66" charset="0"/>
              </a:rPr>
              <a:t>peskere</a:t>
            </a:r>
            <a:r>
              <a:rPr lang="sk-SK" sz="3200" b="1" dirty="0" smtClean="0">
                <a:latin typeface="Monotype Corsiva" pitchFamily="66" charset="0"/>
              </a:rPr>
              <a:t> </a:t>
            </a:r>
            <a:r>
              <a:rPr lang="sk-SK" sz="3200" b="1" dirty="0" err="1" smtClean="0">
                <a:latin typeface="Monotype Corsiva" pitchFamily="66" charset="0"/>
              </a:rPr>
              <a:t>čhave</a:t>
            </a:r>
            <a:r>
              <a:rPr lang="sk-SK" sz="3200" b="1" dirty="0" smtClean="0">
                <a:latin typeface="Monotype Corsiva" pitchFamily="66" charset="0"/>
              </a:rPr>
              <a:t>“ – </a:t>
            </a:r>
            <a:r>
              <a:rPr lang="sk-SK" sz="3200" b="1" dirty="0" smtClean="0">
                <a:solidFill>
                  <a:srgbClr val="FF0000"/>
                </a:solidFill>
                <a:latin typeface="Monotype Corsiva" pitchFamily="66" charset="0"/>
              </a:rPr>
              <a:t>„Boh </a:t>
            </a:r>
            <a:r>
              <a:rPr lang="sk-SK" sz="3200" b="1" dirty="0" smtClean="0">
                <a:solidFill>
                  <a:srgbClr val="FF0000"/>
                </a:solidFill>
                <a:latin typeface="Monotype Corsiva" pitchFamily="66" charset="0"/>
              </a:rPr>
              <a:t>hovorí  k svojím deťom“</a:t>
            </a:r>
            <a:endParaRPr lang="sk-SK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5286380" y="2285992"/>
            <a:ext cx="307183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Paľikeriben</a:t>
            </a:r>
            <a:endParaRPr lang="sk-SK" sz="12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Paľikeriav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tuke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, Devla,</a:t>
            </a:r>
            <a:b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vaš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o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dživipen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b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vaš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oda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, hoj som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Rom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b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hoj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džav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tire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dromeha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savore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Romenca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b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Hoj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rodav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lenge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o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čačipen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baro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b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o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čačipen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sasto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b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Paľikerav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tuke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vaš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e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romňi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vaš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o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čhave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b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so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mange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len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bičhaďal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andre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miro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dživipen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b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Paľikerav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tuke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, Devla,</a:t>
            </a:r>
            <a:b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vaš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o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čhon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b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so o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soviben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mange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anel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b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kaj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man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raťi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te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1200" b="1" dirty="0" err="1" smtClean="0">
                <a:solidFill>
                  <a:schemeClr val="bg1"/>
                </a:solidFill>
                <a:latin typeface="Arial Black" pitchFamily="34" charset="0"/>
              </a:rPr>
              <a:t>sasťarel</a:t>
            </a:r>
            <a:r>
              <a:rPr lang="sk-SK" sz="12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sk-SK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5929322" y="1714488"/>
            <a:ext cx="294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 smtClean="0">
                <a:solidFill>
                  <a:srgbClr val="FF0000"/>
                </a:solidFill>
                <a:latin typeface="Monotype Corsiva" pitchFamily="66" charset="0"/>
              </a:rPr>
              <a:t>Ukážka z jeho tvorby</a:t>
            </a:r>
            <a:endParaRPr lang="sk-SK" sz="2800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7572364" y="2214554"/>
            <a:ext cx="15716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 smtClean="0">
                <a:latin typeface="Arial Black" pitchFamily="34" charset="0"/>
              </a:rPr>
              <a:t>Ďakujem</a:t>
            </a:r>
            <a:br>
              <a:rPr lang="sk-SK" sz="1000" dirty="0" smtClean="0">
                <a:latin typeface="Arial Black" pitchFamily="34" charset="0"/>
              </a:rPr>
            </a:br>
            <a:r>
              <a:rPr lang="sk-SK" sz="1000" dirty="0" smtClean="0">
                <a:latin typeface="Arial Black" pitchFamily="34" charset="0"/>
              </a:rPr>
              <a:t/>
            </a:r>
            <a:br>
              <a:rPr lang="sk-SK" sz="1000" dirty="0" smtClean="0">
                <a:latin typeface="Arial Black" pitchFamily="34" charset="0"/>
              </a:rPr>
            </a:br>
            <a:r>
              <a:rPr lang="sk-SK" sz="1000" dirty="0" smtClean="0">
                <a:latin typeface="Arial Black" pitchFamily="34" charset="0"/>
              </a:rPr>
              <a:t>Ďakujem ti, Bože,</a:t>
            </a:r>
            <a:br>
              <a:rPr lang="sk-SK" sz="1000" dirty="0" smtClean="0">
                <a:latin typeface="Arial Black" pitchFamily="34" charset="0"/>
              </a:rPr>
            </a:br>
            <a:r>
              <a:rPr lang="sk-SK" sz="1000" dirty="0" smtClean="0">
                <a:latin typeface="Arial Black" pitchFamily="34" charset="0"/>
              </a:rPr>
              <a:t>za život,</a:t>
            </a:r>
            <a:br>
              <a:rPr lang="sk-SK" sz="1000" dirty="0" smtClean="0">
                <a:latin typeface="Arial Black" pitchFamily="34" charset="0"/>
              </a:rPr>
            </a:br>
            <a:r>
              <a:rPr lang="sk-SK" sz="1000" dirty="0" smtClean="0">
                <a:latin typeface="Arial Black" pitchFamily="34" charset="0"/>
              </a:rPr>
              <a:t>za to, že som Róm,</a:t>
            </a:r>
            <a:br>
              <a:rPr lang="sk-SK" sz="1000" dirty="0" smtClean="0">
                <a:latin typeface="Arial Black" pitchFamily="34" charset="0"/>
              </a:rPr>
            </a:br>
            <a:r>
              <a:rPr lang="sk-SK" sz="1000" dirty="0" smtClean="0">
                <a:latin typeface="Arial Black" pitchFamily="34" charset="0"/>
              </a:rPr>
              <a:t>že idem tvoju cestou so všetkými Rómami.</a:t>
            </a:r>
            <a:br>
              <a:rPr lang="sk-SK" sz="1000" dirty="0" smtClean="0">
                <a:latin typeface="Arial Black" pitchFamily="34" charset="0"/>
              </a:rPr>
            </a:br>
            <a:r>
              <a:rPr lang="sk-SK" sz="1000" dirty="0" smtClean="0">
                <a:latin typeface="Arial Black" pitchFamily="34" charset="0"/>
              </a:rPr>
              <a:t>Že pre nich hľadám</a:t>
            </a:r>
            <a:br>
              <a:rPr lang="sk-SK" sz="1000" dirty="0" smtClean="0">
                <a:latin typeface="Arial Black" pitchFamily="34" charset="0"/>
              </a:rPr>
            </a:br>
            <a:r>
              <a:rPr lang="sk-SK" sz="1000" dirty="0" smtClean="0">
                <a:latin typeface="Arial Black" pitchFamily="34" charset="0"/>
              </a:rPr>
              <a:t>pravdu veľkú,</a:t>
            </a:r>
            <a:br>
              <a:rPr lang="sk-SK" sz="1000" dirty="0" smtClean="0">
                <a:latin typeface="Arial Black" pitchFamily="34" charset="0"/>
              </a:rPr>
            </a:br>
            <a:r>
              <a:rPr lang="sk-SK" sz="1000" dirty="0" smtClean="0">
                <a:latin typeface="Arial Black" pitchFamily="34" charset="0"/>
              </a:rPr>
              <a:t>pravdu </a:t>
            </a:r>
            <a:r>
              <a:rPr lang="sk-SK" sz="1000" dirty="0" smtClean="0">
                <a:latin typeface="Arial Black" pitchFamily="34" charset="0"/>
              </a:rPr>
              <a:t>uzdravujúcu.</a:t>
            </a:r>
            <a:r>
              <a:rPr lang="sk-SK" sz="1000" dirty="0" smtClean="0">
                <a:latin typeface="Arial Black" pitchFamily="34" charset="0"/>
              </a:rPr>
              <a:t/>
            </a:r>
            <a:br>
              <a:rPr lang="sk-SK" sz="1000" dirty="0" smtClean="0">
                <a:latin typeface="Arial Black" pitchFamily="34" charset="0"/>
              </a:rPr>
            </a:br>
            <a:r>
              <a:rPr lang="sk-SK" sz="1000" dirty="0" smtClean="0">
                <a:latin typeface="Arial Black" pitchFamily="34" charset="0"/>
              </a:rPr>
              <a:t>Ďakujem ti</a:t>
            </a:r>
            <a:br>
              <a:rPr lang="sk-SK" sz="1000" dirty="0" smtClean="0">
                <a:latin typeface="Arial Black" pitchFamily="34" charset="0"/>
              </a:rPr>
            </a:br>
            <a:r>
              <a:rPr lang="sk-SK" sz="1000" dirty="0" smtClean="0">
                <a:latin typeface="Arial Black" pitchFamily="34" charset="0"/>
              </a:rPr>
              <a:t>za ženu, za deti,</a:t>
            </a:r>
            <a:br>
              <a:rPr lang="sk-SK" sz="1000" dirty="0" smtClean="0">
                <a:latin typeface="Arial Black" pitchFamily="34" charset="0"/>
              </a:rPr>
            </a:br>
            <a:r>
              <a:rPr lang="sk-SK" sz="1000" dirty="0" smtClean="0">
                <a:latin typeface="Arial Black" pitchFamily="34" charset="0"/>
              </a:rPr>
              <a:t>čo si mi zoslal.</a:t>
            </a:r>
            <a:br>
              <a:rPr lang="sk-SK" sz="1000" dirty="0" smtClean="0">
                <a:latin typeface="Arial Black" pitchFamily="34" charset="0"/>
              </a:rPr>
            </a:br>
            <a:r>
              <a:rPr lang="sk-SK" sz="1000" dirty="0" smtClean="0">
                <a:latin typeface="Arial Black" pitchFamily="34" charset="0"/>
              </a:rPr>
              <a:t>Ďakujem ti, Bože, za </a:t>
            </a:r>
            <a:r>
              <a:rPr lang="sk-SK" sz="1000" dirty="0" smtClean="0">
                <a:latin typeface="Arial Black" pitchFamily="34" charset="0"/>
              </a:rPr>
              <a:t>slnko,</a:t>
            </a:r>
            <a:r>
              <a:rPr lang="sk-SK" sz="1000" dirty="0" smtClean="0">
                <a:latin typeface="Arial Black" pitchFamily="34" charset="0"/>
              </a:rPr>
              <a:t/>
            </a:r>
            <a:br>
              <a:rPr lang="sk-SK" sz="1000" dirty="0" smtClean="0">
                <a:latin typeface="Arial Black" pitchFamily="34" charset="0"/>
              </a:rPr>
            </a:br>
            <a:r>
              <a:rPr lang="sk-SK" sz="1000" dirty="0" smtClean="0">
                <a:latin typeface="Arial Black" pitchFamily="34" charset="0"/>
              </a:rPr>
              <a:t>ktoré všetkému dáva život.</a:t>
            </a:r>
            <a:br>
              <a:rPr lang="sk-SK" sz="1000" dirty="0" smtClean="0">
                <a:latin typeface="Arial Black" pitchFamily="34" charset="0"/>
              </a:rPr>
            </a:br>
            <a:r>
              <a:rPr lang="sk-SK" sz="1000" dirty="0" smtClean="0">
                <a:latin typeface="Arial Black" pitchFamily="34" charset="0"/>
              </a:rPr>
              <a:t>Ďakujem ti, Bože, za mesiac,</a:t>
            </a:r>
            <a:br>
              <a:rPr lang="sk-SK" sz="1000" dirty="0" smtClean="0">
                <a:latin typeface="Arial Black" pitchFamily="34" charset="0"/>
              </a:rPr>
            </a:br>
            <a:r>
              <a:rPr lang="sk-SK" sz="1000" dirty="0" smtClean="0">
                <a:latin typeface="Arial Black" pitchFamily="34" charset="0"/>
              </a:rPr>
              <a:t>ktorý mi prináša spánok,</a:t>
            </a:r>
            <a:br>
              <a:rPr lang="sk-SK" sz="1000" dirty="0" smtClean="0">
                <a:latin typeface="Arial Black" pitchFamily="34" charset="0"/>
              </a:rPr>
            </a:br>
            <a:r>
              <a:rPr lang="sk-SK" sz="1000" dirty="0" smtClean="0">
                <a:latin typeface="Arial Black" pitchFamily="34" charset="0"/>
              </a:rPr>
              <a:t>aby ma cez noc uzdravoval.</a:t>
            </a:r>
            <a:endParaRPr lang="sk-SK" sz="1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200"/>
                            </p:stCondLst>
                            <p:childTnLst>
                              <p:par>
                                <p:cTn id="8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Monotype Corsiva" pitchFamily="66" charset="0"/>
              </a:rPr>
              <a:t>Ján </a:t>
            </a:r>
            <a:r>
              <a:rPr lang="sk-SK" dirty="0" err="1" smtClean="0">
                <a:solidFill>
                  <a:srgbClr val="FF0000"/>
                </a:solidFill>
                <a:latin typeface="Monotype Corsiva" pitchFamily="66" charset="0"/>
              </a:rPr>
              <a:t>Berky</a:t>
            </a:r>
            <a:r>
              <a:rPr lang="sk-SK" dirty="0" smtClean="0">
                <a:solidFill>
                  <a:srgbClr val="FF0000"/>
                </a:solidFill>
                <a:latin typeface="Monotype Corsiva" pitchFamily="66" charset="0"/>
              </a:rPr>
              <a:t> – </a:t>
            </a:r>
            <a:r>
              <a:rPr lang="sk-SK" dirty="0" err="1" smtClean="0">
                <a:solidFill>
                  <a:srgbClr val="FF0000"/>
                </a:solidFill>
                <a:latin typeface="Monotype Corsiva" pitchFamily="66" charset="0"/>
              </a:rPr>
              <a:t>Mrenica</a:t>
            </a:r>
            <a:r>
              <a:rPr lang="sk-SK" dirty="0" smtClean="0">
                <a:solidFill>
                  <a:srgbClr val="FF0000"/>
                </a:solidFill>
                <a:latin typeface="Monotype Corsiva" pitchFamily="66" charset="0"/>
              </a:rPr>
              <a:t> – husľový virtuóz</a:t>
            </a:r>
            <a:endParaRPr lang="sk-SK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214554"/>
            <a:ext cx="2476507" cy="185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857364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7143768" y="1571612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1939 -         2008                         </a:t>
            </a:r>
            <a:endParaRPr lang="sk-SK" dirty="0"/>
          </a:p>
        </p:txBody>
      </p:sp>
      <p:sp>
        <p:nvSpPr>
          <p:cNvPr id="9" name="Kríž 8"/>
          <p:cNvSpPr/>
          <p:nvPr/>
        </p:nvSpPr>
        <p:spPr>
          <a:xfrm>
            <a:off x="7858148" y="1571612"/>
            <a:ext cx="357190" cy="357190"/>
          </a:xfrm>
          <a:prstGeom prst="plus">
            <a:avLst>
              <a:gd name="adj" fmla="val 44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1214414" y="1214422"/>
            <a:ext cx="6514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u="sng" dirty="0" smtClean="0">
                <a:solidFill>
                  <a:srgbClr val="00B0F0"/>
                </a:solidFill>
                <a:latin typeface="Monotype Corsiva" pitchFamily="66" charset="0"/>
              </a:rPr>
              <a:t>Bol jedným z najvýznamnejších slovenských hudobníkov a skladateľov</a:t>
            </a:r>
          </a:p>
          <a:p>
            <a:r>
              <a:rPr lang="sk-SK" sz="2000" b="1" u="sng" dirty="0" smtClean="0">
                <a:solidFill>
                  <a:srgbClr val="00B0F0"/>
                </a:solidFill>
                <a:latin typeface="Monotype Corsiva" pitchFamily="66" charset="0"/>
              </a:rPr>
              <a:t>rodák z Očovej pri Zvolene</a:t>
            </a:r>
            <a:endParaRPr lang="sk-SK" sz="2000" b="1" u="sng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785786" y="2071678"/>
            <a:ext cx="27146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/>
          </a:p>
          <a:p>
            <a:r>
              <a:rPr lang="sk-SK" sz="1400" dirty="0" smtClean="0">
                <a:latin typeface="Arial Black" pitchFamily="34" charset="0"/>
                <a:hlinkClick r:id="rId4"/>
              </a:rPr>
              <a:t>1995</a:t>
            </a:r>
            <a:r>
              <a:rPr lang="sk-SK" sz="1400" dirty="0" smtClean="0">
                <a:latin typeface="Arial Black" pitchFamily="34" charset="0"/>
              </a:rPr>
              <a:t> Posol Slovenska </a:t>
            </a:r>
          </a:p>
          <a:p>
            <a:r>
              <a:rPr lang="sk-SK" sz="1400" dirty="0" smtClean="0">
                <a:latin typeface="Arial Black" pitchFamily="34" charset="0"/>
                <a:hlinkClick r:id="rId5"/>
              </a:rPr>
              <a:t>1997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smtClean="0">
                <a:latin typeface="Arial Black" pitchFamily="34" charset="0"/>
                <a:hlinkClick r:id="rId6"/>
              </a:rPr>
              <a:t>Pribinov kríž</a:t>
            </a:r>
            <a:endParaRPr lang="sk-SK" sz="1400" dirty="0" smtClean="0">
              <a:latin typeface="Arial Black" pitchFamily="34" charset="0"/>
            </a:endParaRPr>
          </a:p>
          <a:p>
            <a:r>
              <a:rPr lang="sk-SK" sz="1400" dirty="0" smtClean="0">
                <a:latin typeface="Arial Black" pitchFamily="34" charset="0"/>
                <a:hlinkClick r:id="rId5"/>
              </a:rPr>
              <a:t>1997</a:t>
            </a:r>
            <a:r>
              <a:rPr lang="sk-SK" sz="1400" dirty="0" smtClean="0">
                <a:latin typeface="Arial Black" pitchFamily="34" charset="0"/>
              </a:rPr>
              <a:t> </a:t>
            </a:r>
            <a:r>
              <a:rPr lang="sk-SK" sz="1400" dirty="0" smtClean="0">
                <a:latin typeface="Arial Black" pitchFamily="34" charset="0"/>
                <a:hlinkClick r:id="rId7" tooltip="Slovak Gold (stránka neexistuje)"/>
              </a:rPr>
              <a:t>Slovak </a:t>
            </a:r>
            <a:r>
              <a:rPr lang="sk-SK" sz="1400" dirty="0" err="1" smtClean="0">
                <a:latin typeface="Arial Black" pitchFamily="34" charset="0"/>
                <a:hlinkClick r:id="rId7" tooltip="Slovak Gold (stránka neexistuje)"/>
              </a:rPr>
              <a:t>Gold</a:t>
            </a:r>
            <a:endParaRPr lang="sk-SK" sz="1400" dirty="0" smtClean="0">
              <a:latin typeface="Arial Black" pitchFamily="34" charset="0"/>
            </a:endParaRPr>
          </a:p>
          <a:p>
            <a:r>
              <a:rPr lang="sk-SK" sz="1400" dirty="0" smtClean="0">
                <a:latin typeface="Arial Black" pitchFamily="34" charset="0"/>
                <a:hlinkClick r:id="rId8"/>
              </a:rPr>
              <a:t>2003</a:t>
            </a:r>
            <a:r>
              <a:rPr lang="sk-SK" sz="1400" dirty="0" smtClean="0">
                <a:latin typeface="Arial Black" pitchFamily="34" charset="0"/>
              </a:rPr>
              <a:t> Krištáľové krídlo za 	rok 2002 </a:t>
            </a:r>
          </a:p>
          <a:p>
            <a:r>
              <a:rPr lang="sk-SK" sz="1400" dirty="0" smtClean="0">
                <a:latin typeface="Arial Black" pitchFamily="34" charset="0"/>
                <a:hlinkClick r:id="rId8"/>
              </a:rPr>
              <a:t>2003</a:t>
            </a:r>
            <a:r>
              <a:rPr lang="sk-SK" sz="1400" dirty="0" smtClean="0">
                <a:latin typeface="Arial Black" pitchFamily="34" charset="0"/>
              </a:rPr>
              <a:t> Cena mesta Zvolen, 	za celoživotné 	dielo</a:t>
            </a:r>
          </a:p>
          <a:p>
            <a:r>
              <a:rPr lang="sk-SK" sz="1400" dirty="0" smtClean="0">
                <a:latin typeface="Arial Black" pitchFamily="34" charset="0"/>
                <a:hlinkClick r:id="rId9"/>
              </a:rPr>
              <a:t>2004</a:t>
            </a:r>
            <a:r>
              <a:rPr lang="sk-SK" sz="1400" dirty="0" smtClean="0">
                <a:latin typeface="Arial Black" pitchFamily="34" charset="0"/>
              </a:rPr>
              <a:t> Čestná cena 	desaťročia 	Slovak </a:t>
            </a:r>
            <a:r>
              <a:rPr lang="sk-SK" sz="1400" dirty="0" err="1" smtClean="0">
                <a:latin typeface="Arial Black" pitchFamily="34" charset="0"/>
              </a:rPr>
              <a:t>Gold</a:t>
            </a:r>
            <a:endParaRPr lang="sk-SK" sz="1400" dirty="0" smtClean="0">
              <a:latin typeface="Arial Black" pitchFamily="34" charset="0"/>
            </a:endParaRPr>
          </a:p>
          <a:p>
            <a:r>
              <a:rPr lang="sk-SK" sz="1400" dirty="0" smtClean="0">
                <a:latin typeface="Arial Black" pitchFamily="34" charset="0"/>
                <a:hlinkClick r:id="rId10"/>
              </a:rPr>
              <a:t>2006</a:t>
            </a:r>
            <a:r>
              <a:rPr lang="sk-SK" sz="1400" dirty="0" smtClean="0">
                <a:latin typeface="Arial Black" pitchFamily="34" charset="0"/>
              </a:rPr>
              <a:t> Cena Banskobystrického samosprávneho kraja</a:t>
            </a:r>
          </a:p>
          <a:p>
            <a:r>
              <a:rPr lang="sk-SK" sz="1400" dirty="0" smtClean="0">
                <a:latin typeface="Arial Black" pitchFamily="34" charset="0"/>
              </a:rPr>
              <a:t>zlatý nosič za predaj albumu Primášov sen pri predaji viac ako 5000 kusov</a:t>
            </a:r>
            <a:endParaRPr lang="sk-SK" sz="1400" dirty="0">
              <a:latin typeface="Arial Black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1142976" y="1857364"/>
            <a:ext cx="154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u="sng" dirty="0" smtClean="0">
                <a:solidFill>
                  <a:srgbClr val="FFFF00"/>
                </a:solidFill>
                <a:latin typeface="Biondi" pitchFamily="2" charset="0"/>
                <a:cs typeface="Aharoni" pitchFamily="2" charset="-79"/>
              </a:rPr>
              <a:t>Ocenenia</a:t>
            </a:r>
            <a:endParaRPr lang="sk-SK" sz="2000" u="sng" dirty="0">
              <a:solidFill>
                <a:srgbClr val="FFFF00"/>
              </a:solidFill>
              <a:latin typeface="Biondi" pitchFamily="2" charset="0"/>
              <a:cs typeface="Aharoni" pitchFamily="2" charset="-79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3571868" y="492919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000" b="1" i="1" dirty="0" smtClean="0">
                <a:solidFill>
                  <a:srgbClr val="FF0000"/>
                </a:solidFill>
                <a:latin typeface="Monotype Corsiva" pitchFamily="66" charset="0"/>
              </a:rPr>
              <a:t>„Slováci boli odjakživa ťažko skúšaní, ale hudba, folklór a odkazy našich predkov zdvíhali našich ľudí zo zeme bez rozdielu, či to bol </a:t>
            </a:r>
            <a:r>
              <a:rPr lang="sk-SK" sz="2000" b="1" i="1" dirty="0" err="1" smtClean="0">
                <a:solidFill>
                  <a:srgbClr val="FF0000"/>
                </a:solidFill>
                <a:latin typeface="Monotype Corsiva" pitchFamily="66" charset="0"/>
              </a:rPr>
              <a:t>Rusín</a:t>
            </a:r>
            <a:r>
              <a:rPr lang="sk-SK" sz="2000" b="1" i="1" dirty="0" smtClean="0">
                <a:solidFill>
                  <a:srgbClr val="FF0000"/>
                </a:solidFill>
                <a:latin typeface="Monotype Corsiva" pitchFamily="66" charset="0"/>
              </a:rPr>
              <a:t>, Slovák, Róm. Dôležité je uvedomiť si, že každý človek si je rovný. Pretože všetci sme tu na tejto Zemi len na krátkej návšteve.“ </a:t>
            </a:r>
            <a:endParaRPr lang="sk-SK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714744" y="457200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u="sng" dirty="0" smtClean="0">
                <a:latin typeface="Arial Black" pitchFamily="34" charset="0"/>
              </a:rPr>
              <a:t>Motto:</a:t>
            </a:r>
            <a:endParaRPr lang="sk-SK" u="sng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>Diabolské husle – hudobná skupina</a:t>
            </a:r>
            <a:endParaRPr lang="sk-SK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786182" y="107154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600" b="1" dirty="0" smtClean="0">
                <a:solidFill>
                  <a:schemeClr val="bg1"/>
                </a:solidFill>
                <a:latin typeface="Biondi" pitchFamily="2" charset="0"/>
              </a:rPr>
              <a:t>Orchester „Diabolské husle“ bol založený v roku 1991. Hlavnú zásluhu na </a:t>
            </a:r>
            <a:r>
              <a:rPr lang="sk-SK" sz="1600" b="1" dirty="0" smtClean="0">
                <a:solidFill>
                  <a:schemeClr val="bg1"/>
                </a:solidFill>
                <a:latin typeface="Biondi" pitchFamily="2" charset="0"/>
              </a:rPr>
              <a:t>jeho </a:t>
            </a:r>
            <a:r>
              <a:rPr lang="sk-SK" sz="1600" b="1" dirty="0" smtClean="0">
                <a:solidFill>
                  <a:schemeClr val="bg1"/>
                </a:solidFill>
                <a:latin typeface="Biondi" pitchFamily="2" charset="0"/>
              </a:rPr>
              <a:t>vzniku mal popredný slovenský huslista a skladateľ – </a:t>
            </a:r>
            <a:r>
              <a:rPr lang="sk-SK" sz="1600" b="1" dirty="0" smtClean="0">
                <a:latin typeface="Biondi" pitchFamily="2" charset="0"/>
              </a:rPr>
              <a:t>Ján </a:t>
            </a:r>
            <a:r>
              <a:rPr lang="sk-SK" sz="1600" b="1" dirty="0" err="1" smtClean="0">
                <a:latin typeface="Biondi" pitchFamily="2" charset="0"/>
              </a:rPr>
              <a:t>Berky-Mrenica</a:t>
            </a:r>
            <a:r>
              <a:rPr lang="sk-SK" sz="1600" b="1" dirty="0" smtClean="0">
                <a:latin typeface="Biondi" pitchFamily="2" charset="0"/>
              </a:rPr>
              <a:t> st</a:t>
            </a:r>
            <a:r>
              <a:rPr lang="sk-SK" sz="1600" b="1" dirty="0" smtClean="0">
                <a:solidFill>
                  <a:schemeClr val="bg1"/>
                </a:solidFill>
                <a:latin typeface="Biondi" pitchFamily="2" charset="0"/>
              </a:rPr>
              <a:t>., ktorý bol aj  hlavným tvorcom folklórnej </a:t>
            </a:r>
            <a:r>
              <a:rPr lang="sk-SK" sz="1600" b="1" dirty="0" smtClean="0">
                <a:solidFill>
                  <a:schemeClr val="bg1"/>
                </a:solidFill>
                <a:latin typeface="Biondi" pitchFamily="2" charset="0"/>
              </a:rPr>
              <a:t>časti </a:t>
            </a:r>
            <a:r>
              <a:rPr lang="sk-SK" sz="1600" b="1" dirty="0" smtClean="0">
                <a:solidFill>
                  <a:schemeClr val="bg1"/>
                </a:solidFill>
                <a:latin typeface="Biondi" pitchFamily="2" charset="0"/>
              </a:rPr>
              <a:t>repertoáru tohto telesa. Jeho úlohu prebral jeho syn </a:t>
            </a:r>
            <a:r>
              <a:rPr lang="sk-SK" sz="1600" b="1" dirty="0" smtClean="0">
                <a:latin typeface="Biondi" pitchFamily="2" charset="0"/>
              </a:rPr>
              <a:t>Ján </a:t>
            </a:r>
            <a:r>
              <a:rPr lang="sk-SK" sz="1600" b="1" dirty="0" err="1" smtClean="0">
                <a:latin typeface="Biondi" pitchFamily="2" charset="0"/>
              </a:rPr>
              <a:t>Berky-Mrenica</a:t>
            </a:r>
            <a:r>
              <a:rPr lang="sk-SK" sz="1600" b="1" dirty="0" smtClean="0">
                <a:latin typeface="Biondi" pitchFamily="2" charset="0"/>
              </a:rPr>
              <a:t> ml.</a:t>
            </a:r>
            <a:endParaRPr lang="sk-SK" sz="1600" b="1" dirty="0">
              <a:solidFill>
                <a:schemeClr val="bg1"/>
              </a:solidFill>
              <a:latin typeface="Biondi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71678"/>
            <a:ext cx="1619251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286124"/>
            <a:ext cx="59055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BlokTextu 10"/>
          <p:cNvSpPr txBox="1"/>
          <p:nvPr/>
        </p:nvSpPr>
        <p:spPr>
          <a:xfrm>
            <a:off x="285720" y="2643182"/>
            <a:ext cx="174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u="sng" dirty="0" smtClean="0">
                <a:latin typeface="Biondi" pitchFamily="2" charset="0"/>
              </a:rPr>
              <a:t>Spolupráca</a:t>
            </a:r>
            <a:endParaRPr lang="sk-SK" b="1" u="sng" dirty="0">
              <a:latin typeface="Biondi" pitchFamily="2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214950"/>
            <a:ext cx="1500191" cy="150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3" y="3000372"/>
            <a:ext cx="5238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3714752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000504"/>
            <a:ext cx="6429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4857760"/>
            <a:ext cx="857256" cy="6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5429264"/>
            <a:ext cx="571498" cy="79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BlokTextu 18"/>
          <p:cNvSpPr txBox="1"/>
          <p:nvPr/>
        </p:nvSpPr>
        <p:spPr>
          <a:xfrm>
            <a:off x="0" y="3072348"/>
            <a:ext cx="165532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solidFill>
                  <a:srgbClr val="0070C0"/>
                </a:solidFill>
                <a:latin typeface="Arial Black" pitchFamily="34" charset="0"/>
              </a:rPr>
              <a:t>M</a:t>
            </a:r>
            <a:r>
              <a:rPr lang="sk-SK" sz="1600" dirty="0" smtClean="0">
                <a:solidFill>
                  <a:srgbClr val="0070C0"/>
                </a:solidFill>
                <a:latin typeface="Arial Black" pitchFamily="34" charset="0"/>
              </a:rPr>
              <a:t>. </a:t>
            </a:r>
            <a:r>
              <a:rPr lang="sk-SK" sz="1600" dirty="0" err="1" smtClean="0">
                <a:solidFill>
                  <a:srgbClr val="0070C0"/>
                </a:solidFill>
                <a:latin typeface="Arial Black" pitchFamily="34" charset="0"/>
              </a:rPr>
              <a:t>Buntaj</a:t>
            </a:r>
            <a:endParaRPr lang="sk-SK" sz="1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sk-SK" sz="1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sk-SK" sz="1600" dirty="0" smtClean="0">
                <a:solidFill>
                  <a:srgbClr val="0070C0"/>
                </a:solidFill>
                <a:latin typeface="Arial Black" pitchFamily="34" charset="0"/>
              </a:rPr>
              <a:t>P</a:t>
            </a:r>
            <a:r>
              <a:rPr lang="sk-SK" sz="1600" dirty="0" smtClean="0">
                <a:solidFill>
                  <a:srgbClr val="0070C0"/>
                </a:solidFill>
                <a:latin typeface="Arial Black" pitchFamily="34" charset="0"/>
              </a:rPr>
              <a:t>. Novotný</a:t>
            </a:r>
            <a:endParaRPr lang="sk-SK" sz="1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sk-SK" sz="1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sk-SK" sz="1600" dirty="0" err="1" smtClean="0">
                <a:solidFill>
                  <a:srgbClr val="0070C0"/>
                </a:solidFill>
                <a:latin typeface="Arial Black" pitchFamily="34" charset="0"/>
              </a:rPr>
              <a:t>Salko</a:t>
            </a:r>
            <a:endParaRPr lang="sk-SK" sz="1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sk-SK" sz="1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sk-SK" sz="1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sk-SK" sz="1600" dirty="0" smtClean="0">
                <a:solidFill>
                  <a:srgbClr val="0070C0"/>
                </a:solidFill>
                <a:latin typeface="Arial Black" pitchFamily="34" charset="0"/>
              </a:rPr>
              <a:t>J</a:t>
            </a:r>
            <a:r>
              <a:rPr lang="sk-SK" sz="1600" dirty="0" smtClean="0">
                <a:solidFill>
                  <a:srgbClr val="0070C0"/>
                </a:solidFill>
                <a:latin typeface="Arial Black" pitchFamily="34" charset="0"/>
              </a:rPr>
              <a:t>. </a:t>
            </a:r>
            <a:r>
              <a:rPr lang="sk-SK" sz="1600" dirty="0" err="1" smtClean="0">
                <a:solidFill>
                  <a:srgbClr val="0070C0"/>
                </a:solidFill>
                <a:latin typeface="Arial Black" pitchFamily="34" charset="0"/>
              </a:rPr>
              <a:t>Burian</a:t>
            </a:r>
            <a:endParaRPr lang="sk-SK" sz="1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sk-SK" sz="1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sk-SK" sz="1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sk-SK" sz="1600" dirty="0" smtClean="0">
                <a:solidFill>
                  <a:srgbClr val="0070C0"/>
                </a:solidFill>
                <a:latin typeface="Arial Black" pitchFamily="34" charset="0"/>
              </a:rPr>
              <a:t>M</a:t>
            </a:r>
            <a:r>
              <a:rPr lang="sk-SK" sz="1600" dirty="0" smtClean="0">
                <a:solidFill>
                  <a:srgbClr val="0070C0"/>
                </a:solidFill>
                <a:latin typeface="Arial Black" pitchFamily="34" charset="0"/>
              </a:rPr>
              <a:t>. Valihora</a:t>
            </a:r>
            <a:endParaRPr lang="sk-SK" sz="1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sk-SK" sz="1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sk-SK" sz="1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sk-SK" sz="1600" dirty="0" smtClean="0">
                <a:solidFill>
                  <a:srgbClr val="0070C0"/>
                </a:solidFill>
                <a:latin typeface="Arial Black" pitchFamily="34" charset="0"/>
              </a:rPr>
              <a:t>M</a:t>
            </a:r>
            <a:r>
              <a:rPr lang="sk-SK" sz="1600" dirty="0" smtClean="0">
                <a:solidFill>
                  <a:srgbClr val="0070C0"/>
                </a:solidFill>
                <a:latin typeface="Arial Black" pitchFamily="34" charset="0"/>
              </a:rPr>
              <a:t>. Červienka</a:t>
            </a:r>
            <a:endParaRPr lang="sk-SK" sz="1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sk-SK" sz="1600" dirty="0" smtClean="0">
              <a:latin typeface="Arial Black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4643438" y="6357958"/>
            <a:ext cx="1655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u="sng" dirty="0" smtClean="0">
                <a:latin typeface="Biondi" pitchFamily="2" charset="0"/>
              </a:rPr>
              <a:t>Lucie </a:t>
            </a:r>
            <a:r>
              <a:rPr lang="sk-SK" sz="2000" b="1" u="sng" dirty="0" err="1" smtClean="0">
                <a:latin typeface="Biondi" pitchFamily="2" charset="0"/>
              </a:rPr>
              <a:t>Bílá</a:t>
            </a:r>
            <a:endParaRPr lang="sk-SK" sz="2000" b="1" u="sng" dirty="0">
              <a:latin typeface="Biondi" pitchFamily="2" charset="0"/>
            </a:endParaRPr>
          </a:p>
        </p:txBody>
      </p:sp>
      <p:sp>
        <p:nvSpPr>
          <p:cNvPr id="16" name="Šípka dolu 15"/>
          <p:cNvSpPr/>
          <p:nvPr/>
        </p:nvSpPr>
        <p:spPr>
          <a:xfrm rot="2986611">
            <a:off x="4823621" y="3293074"/>
            <a:ext cx="302220" cy="612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04" y="6063454"/>
            <a:ext cx="962024" cy="79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dirty="0" smtClean="0">
                <a:solidFill>
                  <a:srgbClr val="FF0000"/>
                </a:solidFill>
                <a:latin typeface="Monotype Corsiva" pitchFamily="66" charset="0"/>
              </a:rPr>
              <a:t>Ukážka z ich tvorby</a:t>
            </a:r>
            <a:endParaRPr lang="sk-SK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DiabolskĂ© Husle - Gipsy passion [www.keepvid.com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0167" y="1558513"/>
            <a:ext cx="6215106" cy="4661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800" dirty="0" smtClean="0">
                <a:solidFill>
                  <a:srgbClr val="FFFF00"/>
                </a:solidFill>
                <a:latin typeface="Monotype Corsiva" pitchFamily="66" charset="0"/>
              </a:rPr>
              <a:t>Cigánsky diabli – hudobná skupina</a:t>
            </a:r>
            <a:endParaRPr lang="sk-SK" sz="4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428868"/>
            <a:ext cx="3800905" cy="252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643182"/>
            <a:ext cx="2214578" cy="27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142984"/>
            <a:ext cx="1300156" cy="11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ĺžnik 6"/>
          <p:cNvSpPr/>
          <p:nvPr/>
        </p:nvSpPr>
        <p:spPr>
          <a:xfrm>
            <a:off x="2428860" y="16430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>
                <a:solidFill>
                  <a:srgbClr val="00B0F0"/>
                </a:solidFill>
                <a:latin typeface="Biondi" pitchFamily="2" charset="0"/>
              </a:rPr>
              <a:t>Cigánski diabli je názov jedinečného zoskupenia hudobníkov, ktorí pôsobia od roku 1993 </a:t>
            </a:r>
            <a:endParaRPr lang="sk-SK" dirty="0">
              <a:solidFill>
                <a:srgbClr val="00B0F0"/>
              </a:solidFill>
              <a:latin typeface="Biondi" pitchFamily="2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-142908" y="2214554"/>
            <a:ext cx="25717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Členovia orchestra Cigánski diabli prevzali od Slovenskej hudobnej akadémie v roku </a:t>
            </a:r>
            <a:r>
              <a:rPr lang="sk-SK" sz="2000" dirty="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  <a:t>2000</a:t>
            </a:r>
            <a:r>
              <a:rPr lang="sk-SK" dirty="0" smtClean="0">
                <a:solidFill>
                  <a:schemeClr val="accent6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sk-SK" sz="2800" dirty="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  <a:t>3x </a:t>
            </a:r>
            <a:r>
              <a:rPr lang="sk-SK" dirty="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  <a:t>cenu </a:t>
            </a:r>
            <a:r>
              <a:rPr lang="sk-SK" dirty="0" err="1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  <a:t>Grammy</a:t>
            </a:r>
            <a:r>
              <a:rPr lang="sk-SK" dirty="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  <a:t> </a:t>
            </a:r>
            <a:endParaRPr lang="sk-SK" dirty="0" smtClean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sk-SK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sk-SK" u="sng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Najlepší orchester, Najlepší album a Najlepší interpret</a:t>
            </a:r>
            <a:r>
              <a:rPr lang="sk-SK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 </a:t>
            </a:r>
            <a:endParaRPr lang="sk-SK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000496" y="3643314"/>
            <a:ext cx="2261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u="sng" dirty="0" smtClean="0">
                <a:solidFill>
                  <a:srgbClr val="FFFF00"/>
                </a:solidFill>
                <a:latin typeface="Biondi" pitchFamily="2" charset="0"/>
              </a:rPr>
              <a:t>Spolupráca</a:t>
            </a:r>
            <a:endParaRPr lang="sk-SK" sz="2400" u="sng" dirty="0">
              <a:solidFill>
                <a:srgbClr val="FFFF00"/>
              </a:solidFill>
              <a:latin typeface="Biondi" pitchFamily="2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500298" y="4000504"/>
            <a:ext cx="4143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err="1" smtClean="0">
                <a:solidFill>
                  <a:schemeClr val="bg1"/>
                </a:solidFill>
                <a:latin typeface="Monotype Corsiva" pitchFamily="66" charset="0"/>
              </a:rPr>
              <a:t>Gipsy</a:t>
            </a:r>
            <a:r>
              <a:rPr lang="sk-SK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  <a:latin typeface="Monotype Corsiva" pitchFamily="66" charset="0"/>
              </a:rPr>
              <a:t>Kings</a:t>
            </a:r>
            <a:r>
              <a:rPr lang="sk-SK" sz="2000" dirty="0" smtClean="0">
                <a:solidFill>
                  <a:schemeClr val="bg1"/>
                </a:solidFill>
                <a:latin typeface="Monotype Corsiva" pitchFamily="66" charset="0"/>
              </a:rPr>
              <a:t>,</a:t>
            </a:r>
            <a:endParaRPr lang="sk-SK" sz="2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sk-SK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  <a:latin typeface="Monotype Corsiva" pitchFamily="66" charset="0"/>
              </a:rPr>
              <a:t>Bettina</a:t>
            </a:r>
            <a:r>
              <a:rPr lang="sk-SK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  <a:latin typeface="Monotype Corsiva" pitchFamily="66" charset="0"/>
              </a:rPr>
              <a:t>Castaňo</a:t>
            </a:r>
            <a:r>
              <a:rPr lang="sk-SK" sz="2000" dirty="0" smtClean="0">
                <a:solidFill>
                  <a:schemeClr val="bg1"/>
                </a:solidFill>
                <a:latin typeface="Monotype Corsiva" pitchFamily="66" charset="0"/>
              </a:rPr>
              <a:t> &amp; </a:t>
            </a:r>
            <a:r>
              <a:rPr lang="sk-SK" sz="2000" dirty="0" err="1" smtClean="0">
                <a:solidFill>
                  <a:schemeClr val="bg1"/>
                </a:solidFill>
                <a:latin typeface="Monotype Corsiva" pitchFamily="66" charset="0"/>
              </a:rPr>
              <a:t>Flamenco</a:t>
            </a:r>
            <a:r>
              <a:rPr lang="sk-SK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  <a:latin typeface="Monotype Corsiva" pitchFamily="66" charset="0"/>
              </a:rPr>
              <a:t>group</a:t>
            </a:r>
            <a:r>
              <a:rPr lang="sk-SK" sz="2000" dirty="0" smtClean="0">
                <a:solidFill>
                  <a:schemeClr val="bg1"/>
                </a:solidFill>
                <a:latin typeface="Monotype Corsiva" pitchFamily="66" charset="0"/>
              </a:rPr>
              <a:t>,</a:t>
            </a:r>
          </a:p>
          <a:p>
            <a:r>
              <a:rPr lang="sk-SK" sz="2000" dirty="0" smtClean="0">
                <a:solidFill>
                  <a:schemeClr val="bg1"/>
                </a:solidFill>
                <a:latin typeface="Monotype Corsiva" pitchFamily="66" charset="0"/>
              </a:rPr>
              <a:t> Paul </a:t>
            </a:r>
            <a:r>
              <a:rPr lang="sk-SK" sz="2000" dirty="0" err="1" smtClean="0">
                <a:solidFill>
                  <a:schemeClr val="bg1"/>
                </a:solidFill>
                <a:latin typeface="Monotype Corsiva" pitchFamily="66" charset="0"/>
              </a:rPr>
              <a:t>Gulda</a:t>
            </a:r>
            <a:r>
              <a:rPr lang="sk-SK" sz="2000" dirty="0" smtClean="0">
                <a:solidFill>
                  <a:schemeClr val="bg1"/>
                </a:solidFill>
                <a:latin typeface="Monotype Corsiva" pitchFamily="66" charset="0"/>
              </a:rPr>
              <a:t> &amp; Viedenské sláčikové kvarteto, Cyperský symfonický orchester - </a:t>
            </a:r>
            <a:r>
              <a:rPr lang="sk-SK" sz="2000" dirty="0" err="1" smtClean="0">
                <a:solidFill>
                  <a:schemeClr val="bg1"/>
                </a:solidFill>
                <a:latin typeface="Monotype Corsiva" pitchFamily="66" charset="0"/>
              </a:rPr>
              <a:t>Nicosia</a:t>
            </a:r>
            <a:r>
              <a:rPr lang="sk-SK" sz="2000" dirty="0" smtClean="0">
                <a:solidFill>
                  <a:schemeClr val="bg1"/>
                </a:solidFill>
                <a:latin typeface="Monotype Corsiva" pitchFamily="66" charset="0"/>
              </a:rPr>
              <a:t>, Filharmónia B</a:t>
            </a:r>
            <a:r>
              <a:rPr lang="sk-SK" sz="2000" dirty="0" smtClean="0">
                <a:solidFill>
                  <a:schemeClr val="bg1"/>
                </a:solidFill>
                <a:latin typeface="Monotype Corsiva" pitchFamily="66" charset="0"/>
              </a:rPr>
              <a:t>. Martinu </a:t>
            </a:r>
            <a:r>
              <a:rPr lang="sk-SK" sz="2000" dirty="0" smtClean="0">
                <a:solidFill>
                  <a:schemeClr val="bg1"/>
                </a:solidFill>
                <a:latin typeface="Monotype Corsiva" pitchFamily="66" charset="0"/>
              </a:rPr>
              <a:t>- </a:t>
            </a:r>
            <a:r>
              <a:rPr lang="sk-SK" sz="2000" dirty="0" err="1" smtClean="0">
                <a:solidFill>
                  <a:schemeClr val="bg1"/>
                </a:solidFill>
                <a:latin typeface="Monotype Corsiva" pitchFamily="66" charset="0"/>
              </a:rPr>
              <a:t>Zlín</a:t>
            </a:r>
            <a:r>
              <a:rPr lang="sk-SK" sz="20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</a:p>
          <a:p>
            <a:r>
              <a:rPr lang="sk-SK" sz="2000" dirty="0" smtClean="0">
                <a:solidFill>
                  <a:schemeClr val="bg1"/>
                </a:solidFill>
                <a:latin typeface="Monotype Corsiva" pitchFamily="66" charset="0"/>
              </a:rPr>
              <a:t>Moravská Filharmónia - Olomouc, </a:t>
            </a:r>
          </a:p>
          <a:p>
            <a:r>
              <a:rPr lang="sk-SK" sz="2000" dirty="0" smtClean="0">
                <a:solidFill>
                  <a:schemeClr val="bg1"/>
                </a:solidFill>
                <a:latin typeface="Monotype Corsiva" pitchFamily="66" charset="0"/>
              </a:rPr>
              <a:t>Štátna Filharmónia - Košice, </a:t>
            </a:r>
          </a:p>
          <a:p>
            <a:r>
              <a:rPr lang="sk-SK" sz="2000" dirty="0" smtClean="0">
                <a:solidFill>
                  <a:schemeClr val="bg1"/>
                </a:solidFill>
                <a:latin typeface="Monotype Corsiva" pitchFamily="66" charset="0"/>
              </a:rPr>
              <a:t>Symfonický orchester Slovenského rozhlasu - Bratislava, 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2643174" y="1142984"/>
            <a:ext cx="406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u="sng" dirty="0" smtClean="0">
                <a:solidFill>
                  <a:schemeClr val="bg1"/>
                </a:solidFill>
                <a:latin typeface="Arial Black" pitchFamily="34" charset="0"/>
              </a:rPr>
              <a:t>1. </a:t>
            </a:r>
            <a:r>
              <a:rPr lang="en-US" u="sng" dirty="0" err="1" smtClean="0">
                <a:solidFill>
                  <a:schemeClr val="bg1"/>
                </a:solidFill>
                <a:latin typeface="Arial Black" pitchFamily="34" charset="0"/>
              </a:rPr>
              <a:t>Etno</a:t>
            </a:r>
            <a:r>
              <a:rPr lang="en-US" u="sng" dirty="0" smtClean="0">
                <a:solidFill>
                  <a:schemeClr val="bg1"/>
                </a:solidFill>
                <a:latin typeface="Arial Black" pitchFamily="34" charset="0"/>
              </a:rPr>
              <a:t> a World Music </a:t>
            </a:r>
            <a:r>
              <a:rPr lang="en-US" u="sng" dirty="0" err="1" smtClean="0">
                <a:solidFill>
                  <a:schemeClr val="bg1"/>
                </a:solidFill>
                <a:latin typeface="Arial Black" pitchFamily="34" charset="0"/>
              </a:rPr>
              <a:t>na</a:t>
            </a:r>
            <a:r>
              <a:rPr lang="en-US" u="sng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  <a:latin typeface="Arial Black" pitchFamily="34" charset="0"/>
              </a:rPr>
              <a:t>svete</a:t>
            </a:r>
            <a:endParaRPr lang="sk-SK" u="sng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4643446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1260" y="5786454"/>
            <a:ext cx="1825366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5286388"/>
            <a:ext cx="966788" cy="13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589559"/>
            <a:ext cx="1297010" cy="126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5072074"/>
            <a:ext cx="942975" cy="141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3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7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dirty="0" smtClean="0">
                <a:solidFill>
                  <a:schemeClr val="bg1"/>
                </a:solidFill>
                <a:latin typeface="Monotype Corsiva" pitchFamily="66" charset="0"/>
              </a:rPr>
              <a:t>Ukážka z ich tvorby</a:t>
            </a:r>
            <a:endParaRPr lang="sk-SK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Gypsy Devils Ciganski Diabli Sabre Dance [www.keepvid.com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17633" y="1571613"/>
            <a:ext cx="6126201" cy="459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000082">
                <a:alpha val="91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dirty="0" err="1" smtClean="0">
                <a:solidFill>
                  <a:srgbClr val="FF0000"/>
                </a:solidFill>
                <a:latin typeface="Monotype Corsiva" pitchFamily="66" charset="0"/>
              </a:rPr>
              <a:t>János</a:t>
            </a:r>
            <a:r>
              <a:rPr lang="sk-SK" sz="72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sk-SK" sz="7200" dirty="0" err="1" smtClean="0">
                <a:solidFill>
                  <a:srgbClr val="FF0000"/>
                </a:solidFill>
                <a:latin typeface="Monotype Corsiva" pitchFamily="66" charset="0"/>
              </a:rPr>
              <a:t>Bihári</a:t>
            </a:r>
            <a:r>
              <a:rPr lang="sk-SK" sz="7200" dirty="0" smtClean="0">
                <a:solidFill>
                  <a:srgbClr val="FF0000"/>
                </a:solidFill>
                <a:latin typeface="Monotype Corsiva" pitchFamily="66" charset="0"/>
              </a:rPr>
              <a:t> - huslista</a:t>
            </a:r>
            <a:endParaRPr lang="sk-SK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Zástupný symbol obsahu 4" descr="bihár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3709038" cy="4572032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Najväčší maďarský huslista začiatku 19. storočia</a:t>
            </a:r>
          </a:p>
          <a:p>
            <a:r>
              <a:rPr lang="sk-SK" dirty="0" smtClean="0">
                <a:solidFill>
                  <a:srgbClr val="FFFF00"/>
                </a:solidFill>
                <a:latin typeface="Arial Black" pitchFamily="34" charset="0"/>
              </a:rPr>
              <a:t>Hrával na cisárskych hostinách a štátnych oslavách vo Viedni</a:t>
            </a:r>
          </a:p>
          <a:p>
            <a:r>
              <a:rPr lang="sk-SK" dirty="0" smtClean="0">
                <a:solidFill>
                  <a:schemeClr val="accent6"/>
                </a:solidFill>
                <a:latin typeface="Arial Black" pitchFamily="34" charset="0"/>
              </a:rPr>
              <a:t>Jeho umenie obdivoval aj významný hudobný skladateľ </a:t>
            </a:r>
            <a:r>
              <a:rPr lang="sk-SK" dirty="0" err="1" smtClean="0">
                <a:solidFill>
                  <a:schemeClr val="accent6"/>
                </a:solidFill>
                <a:latin typeface="Arial Black" pitchFamily="34" charset="0"/>
              </a:rPr>
              <a:t>Franz</a:t>
            </a:r>
            <a:r>
              <a:rPr lang="sk-SK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sk-SK" dirty="0" err="1" smtClean="0">
                <a:solidFill>
                  <a:schemeClr val="accent6"/>
                </a:solidFill>
                <a:latin typeface="Arial Black" pitchFamily="34" charset="0"/>
              </a:rPr>
              <a:t>Lizst</a:t>
            </a:r>
            <a:endParaRPr lang="sk-SK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://t0.gstatic.com/images?q=tbn:ANd9GcQ45PjWNKT660bC-88-FGNWJJf1_7OxcLD63vyjHPGCDJPCqQ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3449" y="4714884"/>
            <a:ext cx="3174297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28638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71744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500174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357562"/>
            <a:ext cx="2247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dirty="0" smtClean="0">
                <a:solidFill>
                  <a:srgbClr val="FFFF00"/>
                </a:solidFill>
                <a:latin typeface="Monotype Corsiva" pitchFamily="66" charset="0"/>
              </a:rPr>
              <a:t>Divadlo </a:t>
            </a:r>
            <a:r>
              <a:rPr lang="sk-SK" sz="7200" dirty="0" smtClean="0">
                <a:solidFill>
                  <a:srgbClr val="FFFF00"/>
                </a:solidFill>
                <a:latin typeface="Monotype Corsiva" pitchFamily="66" charset="0"/>
              </a:rPr>
              <a:t>„</a:t>
            </a:r>
            <a:r>
              <a:rPr lang="sk-SK" sz="7200" dirty="0" err="1" smtClean="0">
                <a:solidFill>
                  <a:srgbClr val="FFFF00"/>
                </a:solidFill>
                <a:latin typeface="Monotype Corsiva" pitchFamily="66" charset="0"/>
              </a:rPr>
              <a:t>Romathan</a:t>
            </a:r>
            <a:r>
              <a:rPr lang="sk-SK" sz="7200" dirty="0" smtClean="0">
                <a:solidFill>
                  <a:srgbClr val="FFFF00"/>
                </a:solidFill>
                <a:latin typeface="Monotype Corsiva" pitchFamily="66" charset="0"/>
              </a:rPr>
              <a:t>“</a:t>
            </a:r>
            <a:endParaRPr lang="sk-SK" sz="7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357298"/>
            <a:ext cx="3714776" cy="4525963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Bolo založené v roku 1992 Ministerstvom kultúry ako jediné Rómske profesionálne divadlo na Slovensku</a:t>
            </a:r>
          </a:p>
          <a:p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Svoje predstavenia hrá v rómskom i slovenskom jazyku</a:t>
            </a:r>
          </a:p>
          <a:p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Divadlo významne prispelo svojou prezentáciou k zavádzaniu </a:t>
            </a:r>
            <a:r>
              <a:rPr lang="sk-SK" sz="2000" dirty="0" err="1" smtClean="0">
                <a:solidFill>
                  <a:schemeClr val="bg1"/>
                </a:solidFill>
                <a:latin typeface="Arial Black" pitchFamily="34" charset="0"/>
              </a:rPr>
              <a:t>euromeny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 na Slovensku</a:t>
            </a:r>
            <a:endParaRPr lang="sk-SK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357694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3571876"/>
            <a:ext cx="107206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89824E-7 C 0.00278 -0.04232 -0.00121 -0.08487 -0.00677 -0.12627 C -0.00625 -0.14477 -0.00607 -0.16304 -0.00538 -0.18154 C -0.00503 -0.18871 -0.00156 -0.20236 -0.00156 -0.20236 C -0.00225 -0.25647 -0.00416 -0.30781 -0.00416 -0.36147 C -0.01979 -0.36517 -0.0184 -0.36471 -0.04045 -0.36332 C -0.05017 -0.35892 -0.04566 -0.36054 -0.05468 -0.358 C -0.13298 -0.35962 -0.21128 -0.3617 -0.28958 -0.36332 C -0.30277 -0.36609 -0.3158 -0.36679 -0.32882 -0.36841 C -0.35052 -0.37604 -0.33489 -0.37118 -0.38576 -0.37187 C -0.52014 -0.37373 -0.52066 -0.37373 -0.60139 -0.37373 C -0.60069 -0.34089 -0.60416 -0.28654 -0.59479 -0.25069 C -0.59861 -0.20837 -0.59132 -0.12974 -0.6 -0.09366 C -0.60052 -0.04301 -0.60989 0.1309 -0.59618 0.17646 C -0.59514 0.19843 -0.59479 0.22248 -0.59097 0.24399 C -0.59132 0.27498 -0.59149 0.3062 -0.59218 0.33719 C -0.59236 0.34875 -0.59357 0.37188 -0.59357 0.37188 C -0.5408 0.37327 -0.49062 0.37905 -0.43767 0.38067 C -0.42222 0.38159 -0.40989 0.38344 -0.39479 0.38553 C -0.375 0.39547 -0.396 0.38553 -0.34027 0.38899 C -0.28802 0.39246 -0.23559 0.39223 -0.18316 0.39269 C -0.16441 0.40171 -0.18298 0.39339 -0.13246 0.39616 C -0.10121 0.39801 -0.07361 0.40056 -0.04045 0.40148 C -0.0151 0.40935 -0.03489 0.40541 0.02049 0.39963 C 0.03455 0.39501 0.0507 0.38992 0.06354 0.40148 C 0.0717 0.40125 0.17344 0.39316 0.18038 0.40657 C 0.21684 0.4031 0.25278 0.39801 0.28941 0.39801 C 0.2882 0.38506 0.28403 0.37419 0.28177 0.36147 C 0.28282 0.33534 0.28368 0.3099 0.28038 0.28377 C 0.27986 0.27105 0.28021 0.25833 0.27917 0.24561 C 0.279 0.24306 0.27709 0.24098 0.27657 0.23867 C 0.27413 0.22965 0.27136 0.21115 0.27136 0.21115 C 0.27032 0.17091 0.27084 0.14293 0.26233 0.10708 C 0.26372 0.04533 0.26563 0.00925 0.26337 -0.05874 C 0.2625 -0.09065 0.25556 -0.12257 0.25191 -0.15402 C 0.25122 -0.22016 0.25191 -0.28214 0.25191 -0.34759 C 0.24931 -0.3425 0.24792 -0.33718 0.24532 -0.3321 C 0.24271 -0.321 0.24479 -0.32817 0.23629 -0.31128 C 0.22917 -0.29718 0.22604 -0.28561 0.21545 -0.27497 C 0.21285 -0.26387 0.21493 -0.27104 0.20643 -0.25416 C 0.20538 -0.25254 0.20382 -0.24907 0.20382 -0.24907 C 0.2 -0.23404 0.19861 -0.2308 0.18681 -0.22317 C 0.17709 -0.20282 0.1941 -0.23612 0.17917 -0.21276 C 0.1783 -0.21138 0.17848 -0.20883 0.17778 -0.20744 C 0.17518 -0.20305 0.17136 -0.19981 0.16875 -0.19542 C 0.16441 -0.18825 0.15695 -0.17507 0.15174 -0.16952 C 0.14861 -0.16628 0.14479 -0.16535 0.1415 -0.16258 C 0.13403 -0.15587 0.12848 -0.14685 0.12188 -0.13829 C 0.11389 -0.12743 0.10677 -0.11817 0.0974 -0.10892 C 0.09323 -0.10522 0.08438 -0.09875 0.08438 -0.09875 C 0.07865 -0.08765 0.07084 -0.07955 0.06354 -0.07076 C 0.05712 -0.06313 0.05243 -0.05458 0.04532 -0.04833 C 0.04219 -0.03954 0.03646 -0.03376 0.03091 -0.02752 C 0.02761 -0.02359 0.02552 -0.0178 0.02188 -0.01387 C 0.01945 -0.0111 0.01667 -0.00925 0.01424 -0.00694 C 0.01285 -0.00578 0.01025 -0.00347 0.01025 -0.00347 C 0.00695 0.0037 0.00521 0.00486 -3.33333E-6 9.89824E-7 Z " pathEditMode="relative" ptsTypes="fffffffffffffffffffffffffffffffffffffffffffffffffffffffff">
                                      <p:cBhvr>
                                        <p:cTn id="78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Bibliografia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latin typeface="Arial Black" pitchFamily="34" charset="0"/>
                <a:hlinkClick r:id="rId2"/>
              </a:rPr>
              <a:t>http://romove.radio.cz/cz/clanek/18008</a:t>
            </a:r>
            <a:endParaRPr lang="sk-SK" sz="2400" dirty="0" smtClean="0">
              <a:latin typeface="Arial Black" pitchFamily="34" charset="0"/>
            </a:endParaRPr>
          </a:p>
          <a:p>
            <a:r>
              <a:rPr lang="sk-SK" sz="2400" dirty="0" smtClean="0">
                <a:latin typeface="Arial Black" pitchFamily="34" charset="0"/>
                <a:hlinkClick r:id="rId3"/>
              </a:rPr>
              <a:t>http://www.romapozomatar.estranky.sk/stranka/romske-osobnosti</a:t>
            </a:r>
            <a:endParaRPr lang="sk-SK" sz="2400" dirty="0" smtClean="0">
              <a:latin typeface="Arial Black" pitchFamily="34" charset="0"/>
            </a:endParaRPr>
          </a:p>
          <a:p>
            <a:r>
              <a:rPr lang="sk-SK" sz="2400" dirty="0" smtClean="0">
                <a:latin typeface="Arial Black" pitchFamily="34" charset="0"/>
                <a:hlinkClick r:id="rId4"/>
              </a:rPr>
              <a:t>http://www.osobnosti.sk/index.php?os=zivotopis&amp;ID=58982</a:t>
            </a:r>
            <a:endParaRPr lang="sk-SK" sz="2400" dirty="0" smtClean="0">
              <a:latin typeface="Arial Black" pitchFamily="34" charset="0"/>
            </a:endParaRPr>
          </a:p>
          <a:p>
            <a:r>
              <a:rPr lang="sk-SK" sz="2400" dirty="0" smtClean="0">
                <a:latin typeface="Arial Black" pitchFamily="34" charset="0"/>
                <a:hlinkClick r:id="rId5"/>
              </a:rPr>
              <a:t>http://archiv.radio.cz/romove/osobnost.html</a:t>
            </a:r>
            <a:endParaRPr lang="sk-SK" sz="2400" dirty="0" smtClean="0">
              <a:latin typeface="Arial Black" pitchFamily="34" charset="0"/>
            </a:endParaRPr>
          </a:p>
          <a:p>
            <a:r>
              <a:rPr lang="sk-SK" sz="2400" dirty="0" smtClean="0">
                <a:latin typeface="Arial Black" pitchFamily="34" charset="0"/>
                <a:hlinkClick r:id="rId6"/>
              </a:rPr>
              <a:t>http://www.dzaniben.cz/?a=207</a:t>
            </a:r>
            <a:endParaRPr lang="sk-SK" sz="2400" dirty="0" smtClean="0">
              <a:latin typeface="Arial Black" pitchFamily="34" charset="0"/>
            </a:endParaRPr>
          </a:p>
          <a:p>
            <a:r>
              <a:rPr lang="sk-SK" sz="2400" dirty="0" smtClean="0">
                <a:latin typeface="Arial Black" pitchFamily="34" charset="0"/>
                <a:hlinkClick r:id="rId7"/>
              </a:rPr>
              <a:t>http://www.google.sk</a:t>
            </a:r>
            <a:endParaRPr lang="sk-SK" sz="2400" dirty="0" smtClean="0">
              <a:latin typeface="Arial Black" pitchFamily="34" charset="0"/>
            </a:endParaRPr>
          </a:p>
          <a:p>
            <a:endParaRPr lang="sk-SK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dirty="0" smtClean="0">
                <a:solidFill>
                  <a:srgbClr val="FF0000"/>
                </a:solidFill>
                <a:latin typeface="Monotype Corsiva" pitchFamily="66" charset="0"/>
              </a:rPr>
              <a:t>Ukážky z jeho tvorby</a:t>
            </a:r>
            <a:endParaRPr lang="sk-SK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In Memoriam_Janos Bihari 3_1 [www.keepvid.com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535893"/>
            <a:ext cx="6929486" cy="5197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err="1" smtClean="0">
                <a:solidFill>
                  <a:srgbClr val="FF0000"/>
                </a:solidFill>
                <a:latin typeface="Monotype Corsiva" pitchFamily="66" charset="0"/>
              </a:rPr>
              <a:t>Philomena</a:t>
            </a:r>
            <a:r>
              <a:rPr lang="sk-SK" sz="4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sk-SK" sz="4800" dirty="0" err="1" smtClean="0">
                <a:solidFill>
                  <a:srgbClr val="FF0000"/>
                </a:solidFill>
                <a:latin typeface="Monotype Corsiva" pitchFamily="66" charset="0"/>
              </a:rPr>
              <a:t>Franz</a:t>
            </a:r>
            <a:r>
              <a:rPr lang="sk-SK" sz="4800" dirty="0" smtClean="0">
                <a:solidFill>
                  <a:srgbClr val="FF0000"/>
                </a:solidFill>
                <a:latin typeface="Monotype Corsiva" pitchFamily="66" charset="0"/>
              </a:rPr>
              <a:t> - spisovateľka</a:t>
            </a:r>
            <a:endParaRPr lang="sk-SK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Zástupný symbol obsahu 3" descr="franzs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29500" y="1142984"/>
            <a:ext cx="1714500" cy="1714500"/>
          </a:xfrm>
        </p:spPr>
      </p:pic>
      <p:sp>
        <p:nvSpPr>
          <p:cNvPr id="5" name="BlokTextu 4"/>
          <p:cNvSpPr txBox="1"/>
          <p:nvPr/>
        </p:nvSpPr>
        <p:spPr>
          <a:xfrm>
            <a:off x="571472" y="2857496"/>
            <a:ext cx="788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u="sng" dirty="0" smtClean="0">
                <a:solidFill>
                  <a:schemeClr val="bg1"/>
                </a:solidFill>
                <a:latin typeface="Arial Black" pitchFamily="34" charset="0"/>
              </a:rPr>
              <a:t>1943 bola deportovaná do koncentračného tábora Osvienčim</a:t>
            </a:r>
            <a:endParaRPr lang="sk-SK" u="sng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0" y="3429000"/>
            <a:ext cx="7301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>Po vojne sa venovala </a:t>
            </a:r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>písaniu </a:t>
            </a:r>
            <a:r>
              <a:rPr lang="sk-SK" sz="2000" dirty="0" smtClean="0">
                <a:solidFill>
                  <a:srgbClr val="FFFF00"/>
                </a:solidFill>
                <a:latin typeface="Arial Black" pitchFamily="34" charset="0"/>
              </a:rPr>
              <a:t>Rómskych rozprávok</a:t>
            </a:r>
            <a:endParaRPr lang="sk-SK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364498" y="3786190"/>
            <a:ext cx="7779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FF0000"/>
                </a:solidFill>
                <a:latin typeface="Arial Black" pitchFamily="34" charset="0"/>
              </a:rPr>
              <a:t>Na školách a  univerzitách organizuje literárne čítania</a:t>
            </a:r>
            <a:endParaRPr lang="sk-SK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://www.vlada.cz/assets/za-premierem-a-vladou/vyznamne-nastevy-v-sidle-vlady/nemecky-Velky-kriz-za-zasl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429132"/>
            <a:ext cx="1714512" cy="2114550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2357422" y="4357694"/>
            <a:ext cx="64259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000" dirty="0" smtClean="0">
                <a:solidFill>
                  <a:srgbClr val="FFC000"/>
                </a:solidFill>
                <a:latin typeface="Arial Black" pitchFamily="34" charset="0"/>
              </a:rPr>
              <a:t>1995</a:t>
            </a:r>
            <a:r>
              <a:rPr lang="sk-SK" sz="4000" dirty="0" smtClean="0">
                <a:latin typeface="Arial Black" pitchFamily="34" charset="0"/>
              </a:rPr>
              <a:t> </a:t>
            </a:r>
          </a:p>
          <a:p>
            <a:r>
              <a:rPr lang="sk-SK" dirty="0" smtClean="0">
                <a:latin typeface="Arial Black" pitchFamily="34" charset="0"/>
              </a:rPr>
              <a:t> </a:t>
            </a:r>
            <a:r>
              <a:rPr lang="sk-SK" dirty="0" smtClean="0">
                <a:solidFill>
                  <a:srgbClr val="FFFF00"/>
                </a:solidFill>
                <a:latin typeface="Arial Black" pitchFamily="34" charset="0"/>
              </a:rPr>
              <a:t>získala najvyššie Nemecké štátne vyznamenanie</a:t>
            </a:r>
            <a:endParaRPr lang="sk-SK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643306" y="5286388"/>
            <a:ext cx="433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„ Za 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„porozumenie 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a 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spoluprácu“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Tomáš </a:t>
            </a:r>
            <a:r>
              <a:rPr lang="sk-SK" sz="6600" dirty="0" err="1" smtClean="0">
                <a:solidFill>
                  <a:srgbClr val="FF0000"/>
                </a:solidFill>
                <a:latin typeface="Monotype Corsiva" pitchFamily="66" charset="0"/>
              </a:rPr>
              <a:t>Holomek</a:t>
            </a:r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 - právnik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1. Rómsky študent Karlovej univerzity v Prahe</a:t>
            </a:r>
            <a:endParaRPr lang="sk-SK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357554" y="2643182"/>
            <a:ext cx="239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FF00"/>
                </a:solidFill>
                <a:latin typeface="Arial Black" pitchFamily="34" charset="0"/>
              </a:rPr>
              <a:t>Právnická fakulta</a:t>
            </a:r>
            <a:endParaRPr lang="sk-SK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86116" y="2285992"/>
            <a:ext cx="247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C000"/>
                </a:solidFill>
                <a:latin typeface="Arial Black" pitchFamily="34" charset="0"/>
              </a:rPr>
              <a:t>Karlova univerzita</a:t>
            </a:r>
            <a:endParaRPr lang="sk-SK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6386" name="Picture 2" descr="http://nd04.jxs.cz/527/532/9419615bca_72180194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357298"/>
            <a:ext cx="3090787" cy="2000264"/>
          </a:xfrm>
          <a:prstGeom prst="rect">
            <a:avLst/>
          </a:prstGeom>
          <a:noFill/>
        </p:spPr>
      </p:pic>
      <p:pic>
        <p:nvPicPr>
          <p:cNvPr id="16388" name="Picture 4" descr="http://t2.gstatic.com/images?q=tbn:ANd9GcQWUUEm44tosnBik4PeNWgDq1SQEwdUfT8XNPw4EXXT9tCAACF2y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5690" y="1142985"/>
            <a:ext cx="1705719" cy="2286016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1857356" y="3857628"/>
            <a:ext cx="5740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dirty="0" smtClean="0">
                <a:solidFill>
                  <a:srgbClr val="00B0F0"/>
                </a:solidFill>
                <a:latin typeface="Arial Black" pitchFamily="34" charset="0"/>
              </a:rPr>
              <a:t>1969</a:t>
            </a:r>
          </a:p>
          <a:p>
            <a:pPr algn="ctr"/>
            <a:r>
              <a:rPr lang="sk-SK" sz="2400" dirty="0" smtClean="0">
                <a:solidFill>
                  <a:srgbClr val="00B0F0"/>
                </a:solidFill>
                <a:latin typeface="Arial Black" pitchFamily="34" charset="0"/>
              </a:rPr>
              <a:t>Predseda Zväzu Cigánov - Rómov</a:t>
            </a:r>
            <a:endParaRPr lang="sk-SK" sz="2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643042" y="4643446"/>
            <a:ext cx="6188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Poslanec Národného  zhromaždenia</a:t>
            </a:r>
          </a:p>
          <a:p>
            <a:pPr algn="ctr"/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bývalej ČSSR</a:t>
            </a:r>
            <a:endParaRPr lang="sk-SK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6390" name="Picture 6" descr="http://t2.gstatic.com/images?q=tbn:ANd9GcSF9kaVFKhYHExVUDZSawbkGA_dMGhSkqbO5AZ7o1W3MeXspHMM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384298"/>
            <a:ext cx="2214578" cy="147370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128586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ok 17" descr="dsc_3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714884"/>
            <a:ext cx="2762248" cy="1847253"/>
          </a:xfrm>
          <a:prstGeom prst="rect">
            <a:avLst/>
          </a:prstGeom>
        </p:spPr>
      </p:pic>
      <p:pic>
        <p:nvPicPr>
          <p:cNvPr id="17410" name="Picture 2" descr="http://t1.gstatic.com/images?q=tbn:ANd9GcR9UAhpkYNMXKA9Prp3g0k_z9EfcAQAeYXmhAYNp_2mN5Fx-Ob_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357298"/>
            <a:ext cx="3143274" cy="235745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err="1" smtClean="0">
                <a:solidFill>
                  <a:srgbClr val="FF0000"/>
                </a:solidFill>
                <a:latin typeface="Monotype Corsiva" pitchFamily="66" charset="0"/>
              </a:rPr>
              <a:t>Ceferino</a:t>
            </a:r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sk-SK" sz="5400" dirty="0" err="1" smtClean="0">
                <a:solidFill>
                  <a:srgbClr val="FF0000"/>
                </a:solidFill>
                <a:latin typeface="Monotype Corsiva" pitchFamily="66" charset="0"/>
              </a:rPr>
              <a:t>Jiménez</a:t>
            </a:r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sk-SK" sz="5400" dirty="0" err="1" smtClean="0">
                <a:solidFill>
                  <a:srgbClr val="FF0000"/>
                </a:solidFill>
                <a:latin typeface="Monotype Corsiva" pitchFamily="66" charset="0"/>
              </a:rPr>
              <a:t>Malle</a:t>
            </a:r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> „El </a:t>
            </a:r>
            <a:r>
              <a:rPr lang="sk-SK" sz="5400" dirty="0" err="1" smtClean="0">
                <a:solidFill>
                  <a:srgbClr val="FF0000"/>
                </a:solidFill>
                <a:latin typeface="Monotype Corsiva" pitchFamily="66" charset="0"/>
              </a:rPr>
              <a:t>Pelé</a:t>
            </a:r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>“</a:t>
            </a:r>
            <a:endParaRPr lang="sk-SK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endParaRPr lang="sk-SK" dirty="0" smtClean="0"/>
          </a:p>
          <a:p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sz="18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Pomáhal chudobným, bol váženým</a:t>
            </a:r>
          </a:p>
          <a:p>
            <a:pPr>
              <a:buNone/>
            </a:pPr>
            <a:r>
              <a:rPr lang="sk-SK" sz="1800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o</a:t>
            </a:r>
            <a:r>
              <a:rPr lang="sk-SK" sz="18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bčanom aj keď bol negramotný</a:t>
            </a:r>
          </a:p>
          <a:p>
            <a:endParaRPr lang="sk-SK" dirty="0" smtClean="0"/>
          </a:p>
          <a:p>
            <a:pPr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17412" name="Picture 4" descr="http://t3.gstatic.com/images?q=tbn:ANd9GcSHWtCkvIVXWqdxOeE0Q1H5Uv4lTDvOThj0jdEjMr2Gdt-WSzaOy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928934"/>
            <a:ext cx="2257425" cy="2028826"/>
          </a:xfrm>
          <a:prstGeom prst="rect">
            <a:avLst/>
          </a:prstGeom>
          <a:noFill/>
        </p:spPr>
      </p:pic>
      <p:pic>
        <p:nvPicPr>
          <p:cNvPr id="17414" name="Picture 6" descr="http://upload.wikimedia.org/wikipedia/commons/1/13/Localitzaci%C3%B3_de_Benavent_de_Segri%C3%A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500570"/>
            <a:ext cx="942975" cy="1533526"/>
          </a:xfrm>
          <a:prstGeom prst="rect">
            <a:avLst/>
          </a:prstGeom>
          <a:noFill/>
        </p:spPr>
      </p:pic>
      <p:cxnSp>
        <p:nvCxnSpPr>
          <p:cNvPr id="12" name="Rovná spojovacia šípka 11"/>
          <p:cNvCxnSpPr/>
          <p:nvPr/>
        </p:nvCxnSpPr>
        <p:spPr>
          <a:xfrm rot="5400000">
            <a:off x="6643702" y="3786190"/>
            <a:ext cx="157163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6497122" y="3000372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u="sng" dirty="0" err="1" smtClean="0">
                <a:solidFill>
                  <a:srgbClr val="FF0000"/>
                </a:solidFill>
                <a:latin typeface="Arial Black" pitchFamily="34" charset="0"/>
              </a:rPr>
              <a:t>Benavent</a:t>
            </a:r>
            <a:r>
              <a:rPr lang="sk-SK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u="sng" dirty="0" err="1" smtClean="0">
                <a:solidFill>
                  <a:srgbClr val="FF0000"/>
                </a:solidFill>
                <a:latin typeface="Arial Black" pitchFamily="34" charset="0"/>
              </a:rPr>
              <a:t>de</a:t>
            </a:r>
            <a:r>
              <a:rPr lang="sk-SK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u="sng" dirty="0" err="1" smtClean="0">
                <a:solidFill>
                  <a:srgbClr val="FF0000"/>
                </a:solidFill>
                <a:latin typeface="Arial Black" pitchFamily="34" charset="0"/>
              </a:rPr>
              <a:t>Segria</a:t>
            </a:r>
            <a:endParaRPr lang="sk-SK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5568982" y="1857364"/>
            <a:ext cx="37032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Narodený </a:t>
            </a:r>
            <a:r>
              <a:rPr lang="sk-SK" sz="20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1861 v Španielsku </a:t>
            </a:r>
          </a:p>
          <a:p>
            <a:r>
              <a:rPr lang="sk-SK" sz="20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Katalánska provincia </a:t>
            </a:r>
            <a:r>
              <a:rPr lang="sk-SK" sz="20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Lérida</a:t>
            </a:r>
            <a:endParaRPr lang="sk-SK" sz="2000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sk-SK" sz="20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dedina</a:t>
            </a:r>
            <a:endParaRPr lang="sk-SK" sz="20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5" name="Obrázok 14" descr="ciganos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4610100"/>
            <a:ext cx="3048000" cy="2247900"/>
          </a:xfrm>
          <a:prstGeom prst="rect">
            <a:avLst/>
          </a:prstGeom>
        </p:spPr>
      </p:pic>
      <p:sp>
        <p:nvSpPr>
          <p:cNvPr id="16" name="BlokTextu 15"/>
          <p:cNvSpPr txBox="1"/>
          <p:nvPr/>
        </p:nvSpPr>
        <p:spPr>
          <a:xfrm>
            <a:off x="214282" y="4071942"/>
            <a:ext cx="4244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1936 – bol popravený, schovával</a:t>
            </a:r>
          </a:p>
          <a:p>
            <a:r>
              <a:rPr lang="sk-SK" dirty="0">
                <a:solidFill>
                  <a:srgbClr val="FF0000"/>
                </a:solidFill>
                <a:latin typeface="Arial Black" pitchFamily="34" charset="0"/>
              </a:rPr>
              <a:t>p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renasledovaného kňaza</a:t>
            </a:r>
            <a:endParaRPr lang="sk-SK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2428860" y="2357430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Štát</a:t>
            </a: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4500562" y="3214686"/>
            <a:ext cx="175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latin typeface="Arial Black" pitchFamily="34" charset="0"/>
              </a:rPr>
              <a:t>Provincia</a:t>
            </a:r>
            <a:endParaRPr lang="sk-SK" sz="2400" dirty="0">
              <a:latin typeface="Arial Black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6858016" y="407194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285720" y="5996226"/>
            <a:ext cx="35573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1995</a:t>
            </a:r>
            <a:r>
              <a:rPr lang="sk-SK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bol pápežom </a:t>
            </a:r>
          </a:p>
          <a:p>
            <a:r>
              <a:rPr lang="sk-SK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Jánom Pavlom II. - blahorečený</a:t>
            </a:r>
            <a:endParaRPr lang="sk-SK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err="1" smtClean="0">
                <a:latin typeface="Monotype Corsiva" pitchFamily="66" charset="0"/>
              </a:rPr>
              <a:t>Matéo</a:t>
            </a:r>
            <a:r>
              <a:rPr lang="sk-SK" sz="6000" dirty="0" smtClean="0">
                <a:latin typeface="Monotype Corsiva" pitchFamily="66" charset="0"/>
              </a:rPr>
              <a:t> </a:t>
            </a:r>
            <a:r>
              <a:rPr lang="sk-SK" sz="6000" dirty="0" err="1" smtClean="0">
                <a:latin typeface="Monotype Corsiva" pitchFamily="66" charset="0"/>
              </a:rPr>
              <a:t>Maximoff</a:t>
            </a:r>
            <a:r>
              <a:rPr lang="sk-SK" sz="6000" dirty="0" smtClean="0">
                <a:latin typeface="Monotype Corsiva" pitchFamily="66" charset="0"/>
              </a:rPr>
              <a:t> - spisovateľ</a:t>
            </a:r>
            <a:endParaRPr lang="sk-SK" sz="6000" dirty="0">
              <a:latin typeface="Monotype Corsiva" pitchFamily="66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Narodil sa v Španielsku, žije vo Francúzsku</a:t>
            </a:r>
          </a:p>
          <a:p>
            <a:r>
              <a:rPr lang="sk-SK" sz="2400" dirty="0" smtClean="0">
                <a:solidFill>
                  <a:srgbClr val="00B0F0"/>
                </a:solidFill>
                <a:latin typeface="Arial Black" pitchFamily="34" charset="0"/>
              </a:rPr>
              <a:t>Píše rómsky a francúzsky</a:t>
            </a:r>
          </a:p>
          <a:p>
            <a:r>
              <a:rPr lang="sk-SK" sz="2400" dirty="0" smtClean="0">
                <a:solidFill>
                  <a:srgbClr val="00B0F0"/>
                </a:solidFill>
                <a:latin typeface="Arial Black" pitchFamily="34" charset="0"/>
              </a:rPr>
              <a:t>Je autorom 1.Cigánskeho románu Sudba </a:t>
            </a:r>
            <a:r>
              <a:rPr lang="sk-SK" sz="2400" dirty="0" err="1" smtClean="0">
                <a:solidFill>
                  <a:srgbClr val="00B0F0"/>
                </a:solidFill>
                <a:latin typeface="Arial Black" pitchFamily="34" charset="0"/>
              </a:rPr>
              <a:t>Ursitorov</a:t>
            </a:r>
            <a:r>
              <a:rPr lang="sk-SK" sz="2400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</a:p>
          <a:p>
            <a:r>
              <a:rPr lang="sk-SK" sz="2400" dirty="0" smtClean="0">
                <a:solidFill>
                  <a:srgbClr val="FFC000"/>
                </a:solidFill>
                <a:latin typeface="Arial Black" pitchFamily="34" charset="0"/>
              </a:rPr>
              <a:t>Jeho dielo Sudičky (Les </a:t>
            </a:r>
            <a:r>
              <a:rPr lang="sk-SK" sz="2400" dirty="0" err="1" smtClean="0">
                <a:solidFill>
                  <a:srgbClr val="FFC000"/>
                </a:solidFill>
                <a:latin typeface="Arial Black" pitchFamily="34" charset="0"/>
              </a:rPr>
              <a:t>Ursitory</a:t>
            </a:r>
            <a:r>
              <a:rPr lang="sk-SK" sz="2400" dirty="0" smtClean="0">
                <a:solidFill>
                  <a:srgbClr val="FFC000"/>
                </a:solidFill>
                <a:latin typeface="Arial Black" pitchFamily="34" charset="0"/>
              </a:rPr>
              <a:t>) bolo preložené do 14 jazykov </a:t>
            </a:r>
          </a:p>
          <a:p>
            <a:r>
              <a:rPr lang="sk-SK" sz="2400" dirty="0" smtClean="0">
                <a:solidFill>
                  <a:srgbClr val="FFFF00"/>
                </a:solidFill>
                <a:latin typeface="Arial Black" pitchFamily="34" charset="0"/>
              </a:rPr>
              <a:t>Pracoval na preklade Biblie (Nového zákona) do Rómskeho jazyka</a:t>
            </a:r>
            <a:endParaRPr lang="sk-SK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4316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FF000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err="1" smtClean="0">
                <a:solidFill>
                  <a:schemeClr val="accent5"/>
                </a:solidFill>
                <a:latin typeface="Monotype Corsiva" pitchFamily="66" charset="0"/>
              </a:rPr>
              <a:t>Cinka</a:t>
            </a:r>
            <a:r>
              <a:rPr lang="sk-SK" sz="4800" dirty="0" smtClean="0">
                <a:solidFill>
                  <a:schemeClr val="accent5"/>
                </a:solidFill>
                <a:latin typeface="Monotype Corsiva" pitchFamily="66" charset="0"/>
              </a:rPr>
              <a:t> Panna – husľová virtuózka</a:t>
            </a:r>
            <a:endParaRPr lang="sk-SK" sz="4800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868" y="2857496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857496"/>
            <a:ext cx="17716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142984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2571744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4786322"/>
            <a:ext cx="148735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BlokTextu 9"/>
          <p:cNvSpPr txBox="1"/>
          <p:nvPr/>
        </p:nvSpPr>
        <p:spPr>
          <a:xfrm>
            <a:off x="7540676" y="1142984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atin typeface="Monotype Corsiva" pitchFamily="66" charset="0"/>
              </a:rPr>
              <a:t>1711 -       1772</a:t>
            </a:r>
            <a:endParaRPr lang="sk-SK" sz="2000" b="1" dirty="0">
              <a:latin typeface="Monotype Corsiva" pitchFamily="66" charset="0"/>
            </a:endParaRPr>
          </a:p>
        </p:txBody>
      </p:sp>
      <p:sp>
        <p:nvSpPr>
          <p:cNvPr id="11" name="Štvorstranná šípka 10"/>
          <p:cNvSpPr/>
          <p:nvPr/>
        </p:nvSpPr>
        <p:spPr>
          <a:xfrm>
            <a:off x="8286776" y="1214422"/>
            <a:ext cx="285752" cy="357190"/>
          </a:xfrm>
          <a:prstGeom prst="quadArrow">
            <a:avLst>
              <a:gd name="adj1" fmla="val 3988"/>
              <a:gd name="adj2" fmla="val 9968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0" y="1214422"/>
            <a:ext cx="2696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rgbClr val="00B0F0"/>
                </a:solidFill>
                <a:latin typeface="Monotype Corsiva" pitchFamily="66" charset="0"/>
              </a:rPr>
              <a:t>Narodila sa v Gemeri</a:t>
            </a:r>
          </a:p>
          <a:p>
            <a:r>
              <a:rPr lang="sk-SK" sz="2400" dirty="0" smtClean="0">
                <a:solidFill>
                  <a:srgbClr val="00B0F0"/>
                </a:solidFill>
                <a:latin typeface="Monotype Corsiva" pitchFamily="66" charset="0"/>
              </a:rPr>
              <a:t> (dnes okres  R. Sobota)</a:t>
            </a:r>
            <a:endParaRPr lang="sk-SK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0" y="2143116"/>
            <a:ext cx="3441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Pochádzala z významnej</a:t>
            </a:r>
          </a:p>
          <a:p>
            <a:r>
              <a:rPr lang="sk-SK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rodiny dvorných muzikantov</a:t>
            </a:r>
          </a:p>
          <a:p>
            <a:r>
              <a:rPr lang="sk-SK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kniežaťa Františka </a:t>
            </a:r>
            <a:r>
              <a:rPr lang="sk-SK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Rákociho</a:t>
            </a:r>
            <a:endParaRPr lang="sk-SK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214282" y="4071942"/>
            <a:ext cx="3305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Študovala u známeho</a:t>
            </a:r>
          </a:p>
          <a:p>
            <a:pPr algn="ctr"/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Uhorského kapelníka</a:t>
            </a:r>
          </a:p>
          <a:p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J. </a:t>
            </a:r>
            <a:r>
              <a:rPr lang="sk-SK" dirty="0" err="1" smtClean="0">
                <a:solidFill>
                  <a:srgbClr val="FF0000"/>
                </a:solidFill>
                <a:latin typeface="Arial Black" pitchFamily="34" charset="0"/>
              </a:rPr>
              <a:t>Nepomuka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dirty="0" err="1" smtClean="0">
                <a:solidFill>
                  <a:srgbClr val="FF0000"/>
                </a:solidFill>
                <a:latin typeface="Arial Black" pitchFamily="34" charset="0"/>
              </a:rPr>
              <a:t>Palackého</a:t>
            </a:r>
            <a:endParaRPr lang="sk-SK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500662" y="164305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 smtClean="0">
                <a:solidFill>
                  <a:srgbClr val="FFFF00"/>
                </a:solidFill>
                <a:latin typeface="Arnprior" pitchFamily="2" charset="0"/>
              </a:rPr>
              <a:t>Stala sa z nej najslávnejšia Rómska </a:t>
            </a:r>
            <a:r>
              <a:rPr lang="sk-SK" u="sng" dirty="0" err="1" smtClean="0">
                <a:solidFill>
                  <a:srgbClr val="FFFF00"/>
                </a:solidFill>
                <a:latin typeface="Arnprior" pitchFamily="2" charset="0"/>
              </a:rPr>
              <a:t>primáška</a:t>
            </a:r>
            <a:endParaRPr lang="sk-SK" u="sng" dirty="0">
              <a:solidFill>
                <a:srgbClr val="FFFF00"/>
              </a:solidFill>
              <a:latin typeface="Arnprior" pitchFamily="2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142844" y="5103674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Po svojom „rómskom“ vydaji založili s mužom a jeho bratmi </a:t>
            </a:r>
          </a:p>
          <a:p>
            <a:r>
              <a:rPr lang="sk-SK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preslávenú kapelu v Uhorsku, Poľsku a Rumunsku.</a:t>
            </a:r>
            <a:endParaRPr lang="sk-SK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5929322" y="5103674"/>
            <a:ext cx="2357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00B0F0"/>
                </a:solidFill>
                <a:latin typeface="Arial Black" pitchFamily="34" charset="0"/>
              </a:rPr>
              <a:t>Jej výnimočnosť</a:t>
            </a:r>
          </a:p>
          <a:p>
            <a:pPr algn="ctr"/>
            <a:r>
              <a:rPr lang="sk-SK" dirty="0" smtClean="0">
                <a:solidFill>
                  <a:srgbClr val="00B0F0"/>
                </a:solidFill>
                <a:latin typeface="Arial Black" pitchFamily="34" charset="0"/>
              </a:rPr>
              <a:t>vyjadrili mnohí </a:t>
            </a:r>
          </a:p>
          <a:p>
            <a:pPr algn="ctr"/>
            <a:r>
              <a:rPr lang="sk-SK" dirty="0" smtClean="0">
                <a:solidFill>
                  <a:srgbClr val="00B0F0"/>
                </a:solidFill>
                <a:latin typeface="Arial Black" pitchFamily="34" charset="0"/>
              </a:rPr>
              <a:t>významní Maďarský básnici a skladatelia</a:t>
            </a:r>
            <a:endParaRPr lang="sk-SK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6429388" y="2714620"/>
            <a:ext cx="27146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u="sng" dirty="0" smtClean="0">
                <a:latin typeface="Monotype Corsiva" pitchFamily="66" charset="0"/>
              </a:rPr>
              <a:t>Jej najvýznamnejšie</a:t>
            </a:r>
          </a:p>
          <a:p>
            <a:pPr algn="ctr"/>
            <a:r>
              <a:rPr lang="sk-SK" sz="2400" b="1" u="sng" dirty="0" smtClean="0">
                <a:latin typeface="Monotype Corsiva" pitchFamily="66" charset="0"/>
              </a:rPr>
              <a:t> dielo obsahuje 64</a:t>
            </a:r>
          </a:p>
          <a:p>
            <a:pPr algn="ctr"/>
            <a:r>
              <a:rPr lang="sk-SK" sz="2400" b="1" u="sng" dirty="0" smtClean="0">
                <a:latin typeface="Monotype Corsiva" pitchFamily="66" charset="0"/>
              </a:rPr>
              <a:t>skladieb a tancov v maďarskom</a:t>
            </a:r>
          </a:p>
          <a:p>
            <a:pPr algn="ctr"/>
            <a:r>
              <a:rPr lang="sk-SK" sz="2400" b="1" u="sng" dirty="0" smtClean="0">
                <a:latin typeface="Monotype Corsiva" pitchFamily="66" charset="0"/>
              </a:rPr>
              <a:t>rómskom a slovenskom jazyku</a:t>
            </a:r>
          </a:p>
          <a:p>
            <a:pPr algn="ctr"/>
            <a:endParaRPr lang="sk-SK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3000372"/>
            <a:ext cx="752474" cy="92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err="1" smtClean="0">
                <a:solidFill>
                  <a:srgbClr val="FFC000"/>
                </a:solidFill>
                <a:latin typeface="Monotype Corsiva" pitchFamily="66" charset="0"/>
              </a:rPr>
              <a:t>Jean-Babtiste</a:t>
            </a:r>
            <a:r>
              <a:rPr lang="sk-SK" sz="48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sk-SK" sz="4800" dirty="0" err="1" smtClean="0">
                <a:solidFill>
                  <a:srgbClr val="FFC000"/>
                </a:solidFill>
                <a:latin typeface="Monotype Corsiva" pitchFamily="66" charset="0"/>
              </a:rPr>
              <a:t>Reinhardt</a:t>
            </a:r>
            <a:r>
              <a:rPr lang="sk-SK" sz="48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sk-SK" sz="4800" dirty="0" smtClean="0">
                <a:solidFill>
                  <a:srgbClr val="FFC000"/>
                </a:solidFill>
                <a:latin typeface="Monotype Corsiva" pitchFamily="66" charset="0"/>
              </a:rPr>
              <a:t>„</a:t>
            </a:r>
            <a:r>
              <a:rPr lang="sk-SK" sz="4800" dirty="0" err="1" smtClean="0">
                <a:solidFill>
                  <a:srgbClr val="FFC000"/>
                </a:solidFill>
                <a:latin typeface="Monotype Corsiva" pitchFamily="66" charset="0"/>
              </a:rPr>
              <a:t>Django</a:t>
            </a:r>
            <a:r>
              <a:rPr lang="sk-SK" sz="4800" dirty="0" smtClean="0">
                <a:solidFill>
                  <a:srgbClr val="FFC000"/>
                </a:solidFill>
                <a:latin typeface="Monotype Corsiva" pitchFamily="66" charset="0"/>
              </a:rPr>
              <a:t>“</a:t>
            </a:r>
            <a:endParaRPr lang="sk-SK" sz="48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143116"/>
            <a:ext cx="328757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14422"/>
            <a:ext cx="1500190" cy="150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14818"/>
            <a:ext cx="149066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7429520" y="1357298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1910 -         1953</a:t>
            </a:r>
            <a:endParaRPr lang="sk-SK" dirty="0"/>
          </a:p>
        </p:txBody>
      </p:sp>
      <p:sp>
        <p:nvSpPr>
          <p:cNvPr id="8" name="Štvorstranná šípka 7"/>
          <p:cNvSpPr/>
          <p:nvPr/>
        </p:nvSpPr>
        <p:spPr>
          <a:xfrm>
            <a:off x="8215338" y="1285860"/>
            <a:ext cx="287490" cy="500066"/>
          </a:xfrm>
          <a:prstGeom prst="quadArrow">
            <a:avLst>
              <a:gd name="adj1" fmla="val 22500"/>
              <a:gd name="adj2" fmla="val 12842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3071802" y="1357298"/>
            <a:ext cx="3722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Legendárny belgický džezový</a:t>
            </a:r>
          </a:p>
          <a:p>
            <a:pPr algn="ctr"/>
            <a:r>
              <a:rPr lang="sk-SK" sz="20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gitarista rómskeho pôvodu </a:t>
            </a:r>
            <a:endParaRPr lang="sk-SK" sz="2000" b="1" u="sng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57158" y="4857760"/>
            <a:ext cx="463139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Preslávil sa ako skladateľ</a:t>
            </a:r>
          </a:p>
          <a:p>
            <a:r>
              <a:rPr lang="sk-SK" sz="2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 zakladateľ nového žánru</a:t>
            </a:r>
          </a:p>
          <a:p>
            <a:r>
              <a:rPr lang="sk-SK" sz="2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tzv. </a:t>
            </a:r>
            <a:r>
              <a:rPr lang="sk-SK" sz="2800" u="sng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rómskeho džezu</a:t>
            </a:r>
            <a:r>
              <a:rPr lang="sk-SK" sz="2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, </a:t>
            </a:r>
          </a:p>
          <a:p>
            <a:r>
              <a:rPr lang="sk-SK" sz="2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nazývaného gypsy </a:t>
            </a:r>
            <a:r>
              <a:rPr lang="sk-SK" sz="2400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jazz</a:t>
            </a:r>
            <a:r>
              <a:rPr lang="sk-SK" sz="2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, gypsy</a:t>
            </a:r>
          </a:p>
          <a:p>
            <a:r>
              <a:rPr lang="sk-SK" sz="2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swing.</a:t>
            </a:r>
            <a:endParaRPr lang="sk-SK" sz="24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559336" y="2714620"/>
            <a:ext cx="2263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Monotype Corsiva" pitchFamily="66" charset="0"/>
              </a:rPr>
              <a:t>Prezývka </a:t>
            </a:r>
            <a:r>
              <a:rPr lang="sk-SK" sz="2400" dirty="0" smtClean="0">
                <a:solidFill>
                  <a:schemeClr val="bg1"/>
                </a:solidFill>
                <a:latin typeface="Monotype Corsiva" pitchFamily="66" charset="0"/>
              </a:rPr>
              <a:t>„</a:t>
            </a:r>
            <a:r>
              <a:rPr lang="sk-SK" sz="2400" dirty="0" err="1" smtClean="0">
                <a:latin typeface="Monotype Corsiva" pitchFamily="66" charset="0"/>
              </a:rPr>
              <a:t>Django</a:t>
            </a:r>
            <a:r>
              <a:rPr lang="sk-SK" sz="2400" dirty="0" smtClean="0">
                <a:solidFill>
                  <a:schemeClr val="bg1"/>
                </a:solidFill>
                <a:latin typeface="Monotype Corsiva" pitchFamily="66" charset="0"/>
              </a:rPr>
              <a:t>“</a:t>
            </a:r>
            <a:endParaRPr lang="sk-SK" sz="2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sk-SK" sz="2400" dirty="0" smtClean="0">
                <a:solidFill>
                  <a:schemeClr val="bg1"/>
                </a:solidFill>
                <a:latin typeface="Monotype Corsiva" pitchFamily="66" charset="0"/>
              </a:rPr>
              <a:t>znamená v rómčine</a:t>
            </a:r>
          </a:p>
          <a:p>
            <a:pPr algn="ctr"/>
            <a:r>
              <a:rPr lang="sk-SK" sz="2400" dirty="0" smtClean="0">
                <a:solidFill>
                  <a:schemeClr val="bg1"/>
                </a:solidFill>
                <a:latin typeface="Monotype Corsiva" pitchFamily="66" charset="0"/>
              </a:rPr>
              <a:t>prebúdzam, budím</a:t>
            </a:r>
            <a:endParaRPr lang="sk-SK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962</Words>
  <Application>Microsoft Office PowerPoint</Application>
  <PresentationFormat>Prezentácia na obrazovke (4:3)</PresentationFormat>
  <Paragraphs>197</Paragraphs>
  <Slides>21</Slides>
  <Notes>1</Notes>
  <HiddenSlides>0</HiddenSlides>
  <MMClips>3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Motív Office</vt:lpstr>
      <vt:lpstr>János Balász - maliar</vt:lpstr>
      <vt:lpstr>János Bihári - huslista</vt:lpstr>
      <vt:lpstr>Ukážky z jeho tvorby</vt:lpstr>
      <vt:lpstr>Philomena Franz - spisovateľka</vt:lpstr>
      <vt:lpstr>Tomáš Holomek - právnik</vt:lpstr>
      <vt:lpstr>Ceferino Jiménez Malle „El Pelé“</vt:lpstr>
      <vt:lpstr>Matéo Maximoff - spisovateľ</vt:lpstr>
      <vt:lpstr>Cinka Panna – husľová virtuózka</vt:lpstr>
      <vt:lpstr>Jean-Babtiste Reinhardt „Django“</vt:lpstr>
      <vt:lpstr>Rosa Taikon – umelecká výtvarníčka</vt:lpstr>
      <vt:lpstr>Bronislawa Wajs „Papusza“</vt:lpstr>
      <vt:lpstr>Sestra Anastázia</vt:lpstr>
      <vt:lpstr>Mgr. Elena Lacková - spisovateľka</vt:lpstr>
      <vt:lpstr>PhDr. Vladimír Oláh - básnik</vt:lpstr>
      <vt:lpstr>Ján Berky – Mrenica – husľový virtuóz</vt:lpstr>
      <vt:lpstr>Diabolské husle – hudobná skupina</vt:lpstr>
      <vt:lpstr>Ukážka z ich tvorby</vt:lpstr>
      <vt:lpstr>Cigánsky diabli – hudobná skupina</vt:lpstr>
      <vt:lpstr>Ukážka z ich tvorby</vt:lpstr>
      <vt:lpstr>Divadlo „Romathan“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János Balász - maliar</dc:title>
  <dc:creator>Maroš</dc:creator>
  <cp:lastModifiedBy>Žiak NB03</cp:lastModifiedBy>
  <cp:revision>184</cp:revision>
  <dcterms:created xsi:type="dcterms:W3CDTF">2011-03-16T19:04:52Z</dcterms:created>
  <dcterms:modified xsi:type="dcterms:W3CDTF">2011-05-16T12:34:52Z</dcterms:modified>
</cp:coreProperties>
</file>