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07" autoAdjust="0"/>
  </p:normalViewPr>
  <p:slideViewPr>
    <p:cSldViewPr>
      <p:cViewPr>
        <p:scale>
          <a:sx n="64" d="100"/>
          <a:sy n="64" d="100"/>
        </p:scale>
        <p:origin x="-1566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2AB6554-DC5C-4DF3-82B8-594D6E6D5FD6}" type="datetimeFigureOut">
              <a:rPr lang="sk-SK" smtClean="0"/>
              <a:pPr/>
              <a:t>13. 5. 2011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1B5F59-038C-4F55-9524-108102861B09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video" Target="file:///C:\Users\Maro&#353;\Desktop\Djelem%20djelem%20%5bwww.keepvid.com%5d.mp4" TargetMode="Externa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aro&#353;\Desktop\Djelem%20djelem%20%5bwww.keepvid.com%5d.mp4" TargetMode="External"/><Relationship Id="rId5" Type="http://schemas.openxmlformats.org/officeDocument/2006/relationships/image" Target="../media/image1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Maro&#353;\Desktop\Skuplja&#292;i%20perja%20-%20Djelem,%20djelem%20(1967.)%20%5bwww.keepvid.com%5d.mp4" TargetMode="Externa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k/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 bright="5000" contrast="33000"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6600" dirty="0" smtClean="0">
                <a:solidFill>
                  <a:schemeClr val="bg1"/>
                </a:solidFill>
                <a:latin typeface="Monotype Corsiva" pitchFamily="66" charset="0"/>
              </a:rPr>
              <a:t>Rómske symboly</a:t>
            </a:r>
            <a:endParaRPr lang="sk-SK" sz="66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sk-SK" dirty="0" smtClean="0">
                <a:solidFill>
                  <a:schemeClr val="bg1"/>
                </a:solidFill>
              </a:rPr>
              <a:t>ŠZŠ Krupina</a:t>
            </a:r>
          </a:p>
          <a:p>
            <a:pPr algn="ctr"/>
            <a:r>
              <a:rPr lang="sk-SK" dirty="0" smtClean="0">
                <a:solidFill>
                  <a:schemeClr val="bg1"/>
                </a:solidFill>
              </a:rPr>
              <a:t>Mgr. Maroš Izák</a:t>
            </a:r>
          </a:p>
          <a:p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4" name="Djelem djelem [www.keepvid.com]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 flipH="1" flipV="1">
            <a:off x="8572527" y="500041"/>
            <a:ext cx="285754" cy="214314"/>
          </a:xfrm>
          <a:prstGeom prst="rect">
            <a:avLst/>
          </a:prstGeom>
        </p:spPr>
      </p:pic>
      <p:pic>
        <p:nvPicPr>
          <p:cNvPr id="5" name="Obrázok 4" descr="C:\Users\Andrea Kristeľová\Pictures\agentura_cmyk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1971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Obrázok 2" descr="ESF_logo_SK_ma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3928" y="0"/>
            <a:ext cx="111442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ok 1" descr="Logo_OPV_farebne-smal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0"/>
            <a:ext cx="1114425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numSld="999">
                <p:cTn id="28" fill="remove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3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17000" contrast="33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k-SK" sz="4000" dirty="0" smtClean="0">
                <a:solidFill>
                  <a:srgbClr val="FF0000"/>
                </a:solidFill>
                <a:latin typeface="Monotype Corsiva" pitchFamily="66" charset="0"/>
              </a:rPr>
              <a:t>Rozdelenie rómskych symbolov</a:t>
            </a:r>
            <a:endParaRPr lang="sk-SK" sz="4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		</a:t>
            </a: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		</a:t>
            </a:r>
            <a:r>
              <a:rPr lang="sk-SK" sz="1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Vlajka	</a:t>
            </a:r>
            <a:r>
              <a:rPr lang="sk-SK" dirty="0" smtClean="0">
                <a:solidFill>
                  <a:srgbClr val="FF0000"/>
                </a:solidFill>
              </a:rPr>
              <a:t>																													</a:t>
            </a: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													</a:t>
            </a: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k-SK" dirty="0" smtClean="0">
                <a:solidFill>
                  <a:srgbClr val="FF0000"/>
                </a:solidFill>
              </a:rPr>
              <a:t>				</a:t>
            </a:r>
          </a:p>
          <a:p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endParaRPr lang="sk-SK" dirty="0" smtClean="0"/>
          </a:p>
          <a:p>
            <a:pPr>
              <a:buNone/>
            </a:pP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4" name="Zástupný symbol obsahu 1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sk-SK" sz="12800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																Hymna</a:t>
            </a:r>
            <a:endParaRPr lang="sk-SK" sz="12800" dirty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6" name="Obrázok 5" descr="vlaj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4214818"/>
            <a:ext cx="2786050" cy="1853990"/>
          </a:xfrm>
          <a:prstGeom prst="rect">
            <a:avLst/>
          </a:prstGeom>
        </p:spPr>
      </p:pic>
      <p:pic>
        <p:nvPicPr>
          <p:cNvPr id="11" name="Obrázok 10" descr="hym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628" y="4143380"/>
            <a:ext cx="3176774" cy="1886405"/>
          </a:xfrm>
          <a:prstGeom prst="rect">
            <a:avLst/>
          </a:prstGeom>
        </p:spPr>
      </p:pic>
      <p:pic>
        <p:nvPicPr>
          <p:cNvPr id="12" name="Obrázok 11" descr="zástav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42844" y="0"/>
            <a:ext cx="714373" cy="816427"/>
          </a:xfrm>
          <a:prstGeom prst="rect">
            <a:avLst/>
          </a:prstGeom>
        </p:spPr>
      </p:pic>
      <p:pic>
        <p:nvPicPr>
          <p:cNvPr id="13" name="Obrázok 12" descr="zástav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072462" y="0"/>
            <a:ext cx="714373" cy="816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 bright="11000" contrast="3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600" dirty="0" smtClean="0">
                <a:solidFill>
                  <a:srgbClr val="FF0000"/>
                </a:solidFill>
                <a:latin typeface="Monotype Corsiva" pitchFamily="66" charset="0"/>
              </a:rPr>
              <a:t>Rómska			Hymna</a:t>
            </a:r>
            <a:endParaRPr lang="sk-SK" sz="6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758138" cy="511665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sk-SK" sz="1400" b="1" dirty="0" smtClean="0">
                <a:solidFill>
                  <a:srgbClr val="0070C0"/>
                </a:solidFill>
                <a:latin typeface="Arial Black" pitchFamily="34" charset="0"/>
                <a:cs typeface="Aharoni" pitchFamily="2" charset="-79"/>
              </a:rPr>
              <a:t>	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Jelem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jelem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lungone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dromenca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           Šiel som, šiel som, dlhými cestami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Malaďiľom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bachtale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Romenca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.                 Stretol som sa so šťastnými 						Rómami.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Oj,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Romale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oj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čhavale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.                           Oj, Rómovia, oj chlapci,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Oj,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Romale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oj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čhavale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.                           Oj, Rómovia, oj chlapci,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Oj,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Romale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khatar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tumen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aven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?              Oj, Rómovia, odkiaľ prichádzate?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cerhenca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bachtale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dromenca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?             So stanmi, po šťastných 						cestách?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The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man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esas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bari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famiľija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                    Aj ja som mal veľkú rodinu.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Murdarďa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la e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kaľi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legija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.                         Zabila ju čierna légia.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Aven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manca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sa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lumake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Roma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                 Poďte so mnou, Rómovia celého 					sveta.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Kaj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phuterde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Romenge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droma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.             Kde sa otvorili cesty Rómom.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Ake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vrjama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–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ušťi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Rom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akana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                 	Teraz je tá chvíľa – povstaň 						človeče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Amen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chuťas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the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mištes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keraha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.              Vyskočíme a bude dobre.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Oj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Romale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oj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čhavale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                           Oj, Rómovia, oj chlapci,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Oj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Romale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, oj </a:t>
            </a:r>
            <a:r>
              <a:rPr lang="sk-SK" sz="1400" b="1" dirty="0" err="1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čhavale</a:t>
            </a:r>
            <a: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  <a:t>.                            Oj, Rómovia, oj chlapci,</a:t>
            </a:r>
            <a:br>
              <a:rPr lang="sk-SK" sz="1400" b="1" dirty="0" smtClean="0">
                <a:solidFill>
                  <a:srgbClr val="FFFF00"/>
                </a:solidFill>
                <a:latin typeface="Arial Black" pitchFamily="34" charset="0"/>
                <a:cs typeface="Aharoni" pitchFamily="2" charset="-79"/>
              </a:rPr>
            </a:br>
            <a:endParaRPr lang="sk-SK" sz="1400" b="1" dirty="0">
              <a:solidFill>
                <a:srgbClr val="FFFF00"/>
              </a:solidFill>
              <a:latin typeface="Arial Black" pitchFamily="34" charset="0"/>
              <a:cs typeface="Aharoni" pitchFamily="2" charset="-79"/>
            </a:endParaRPr>
          </a:p>
        </p:txBody>
      </p:sp>
      <p:pic>
        <p:nvPicPr>
          <p:cNvPr id="7" name="Djelem djelem [www.keepvid.com]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 flipH="1">
            <a:off x="8834445" y="0"/>
            <a:ext cx="60959" cy="45719"/>
          </a:xfrm>
          <a:prstGeom prst="rect">
            <a:avLst/>
          </a:prstGeom>
        </p:spPr>
      </p:pic>
      <p:pic>
        <p:nvPicPr>
          <p:cNvPr id="5" name="Djelem djelem [www.keepvid.com]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8286776" y="5857892"/>
            <a:ext cx="261918" cy="1964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9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vide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25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0" b="-4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5400" dirty="0" smtClean="0">
                <a:solidFill>
                  <a:srgbClr val="FFC000"/>
                </a:solidFill>
                <a:latin typeface="Monotype Corsiva" pitchFamily="66" charset="0"/>
              </a:rPr>
              <a:t>Pôvod Rómskej hymny</a:t>
            </a:r>
            <a:endParaRPr lang="sk-SK" sz="5400" dirty="0">
              <a:solidFill>
                <a:srgbClr val="FFC000"/>
              </a:solidFill>
              <a:latin typeface="Monotype Corsiva" pitchFamily="66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>
              <a:solidFill>
                <a:srgbClr val="FF0000"/>
              </a:solidFill>
            </a:endParaRPr>
          </a:p>
          <a:p>
            <a:r>
              <a:rPr lang="sk-SK" sz="2500" dirty="0" smtClean="0">
                <a:solidFill>
                  <a:srgbClr val="FF0000"/>
                </a:solidFill>
                <a:latin typeface="Arial Black" pitchFamily="34" charset="0"/>
              </a:rPr>
              <a:t>Melódia hymny pochádza zo starobylej piesne známej v Rumunsku a Srbsku.</a:t>
            </a:r>
          </a:p>
          <a:p>
            <a:r>
              <a:rPr lang="sk-SK" sz="2500" dirty="0" smtClean="0">
                <a:solidFill>
                  <a:schemeClr val="bg1"/>
                </a:solidFill>
                <a:latin typeface="Arial Black" pitchFamily="34" charset="0"/>
              </a:rPr>
              <a:t>Na túto  melódiu boli napísané slová rómskym hudobníkom Jarkom </a:t>
            </a:r>
            <a:r>
              <a:rPr lang="sk-SK" sz="2500" dirty="0" err="1" smtClean="0">
                <a:solidFill>
                  <a:schemeClr val="bg1"/>
                </a:solidFill>
                <a:latin typeface="Arial Black" pitchFamily="34" charset="0"/>
              </a:rPr>
              <a:t>Jovanovičom</a:t>
            </a:r>
            <a:r>
              <a:rPr lang="sk-SK" sz="2500" dirty="0" smtClean="0">
                <a:solidFill>
                  <a:schemeClr val="bg1"/>
                </a:solidFill>
                <a:latin typeface="Arial Black" pitchFamily="34" charset="0"/>
              </a:rPr>
              <a:t>, </a:t>
            </a:r>
            <a:r>
              <a:rPr lang="sk-SK" sz="2500" dirty="0" smtClean="0">
                <a:solidFill>
                  <a:schemeClr val="bg1"/>
                </a:solidFill>
                <a:latin typeface="Arial Black" pitchFamily="34" charset="0"/>
              </a:rPr>
              <a:t>zaznela vo filme Alexandra Petroviča z roku 1967 </a:t>
            </a:r>
            <a:r>
              <a:rPr lang="sk-SK" sz="2500" dirty="0" smtClean="0">
                <a:solidFill>
                  <a:srgbClr val="FF0000"/>
                </a:solidFill>
                <a:latin typeface="Arial Black" pitchFamily="34" charset="0"/>
              </a:rPr>
              <a:t>„</a:t>
            </a:r>
            <a:r>
              <a:rPr lang="sk-SK" sz="2500" dirty="0" err="1" smtClean="0">
                <a:solidFill>
                  <a:srgbClr val="FF0000"/>
                </a:solidFill>
                <a:latin typeface="Arial Black" pitchFamily="34" charset="0"/>
              </a:rPr>
              <a:t>Skupjači</a:t>
            </a:r>
            <a:r>
              <a:rPr lang="sk-SK" sz="25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sk-SK" sz="2500" dirty="0" err="1" smtClean="0">
                <a:solidFill>
                  <a:srgbClr val="FF0000"/>
                </a:solidFill>
                <a:latin typeface="Arial Black" pitchFamily="34" charset="0"/>
              </a:rPr>
              <a:t>perja</a:t>
            </a:r>
            <a:r>
              <a:rPr lang="sk-SK" sz="2500" dirty="0" smtClean="0">
                <a:solidFill>
                  <a:srgbClr val="FF0000"/>
                </a:solidFill>
                <a:latin typeface="Arial Black" pitchFamily="34" charset="0"/>
              </a:rPr>
              <a:t>“ </a:t>
            </a:r>
            <a:r>
              <a:rPr lang="sk-SK" sz="2500" dirty="0" smtClean="0">
                <a:solidFill>
                  <a:schemeClr val="bg1"/>
                </a:solidFill>
                <a:latin typeface="Arial Black" pitchFamily="34" charset="0"/>
              </a:rPr>
              <a:t>(Nákupca peria).</a:t>
            </a:r>
            <a:endParaRPr lang="sk-SK" sz="25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>
                <a:solidFill>
                  <a:schemeClr val="bg2"/>
                </a:solidFill>
                <a:latin typeface="Monotype Corsiva" pitchFamily="66" charset="0"/>
              </a:rPr>
              <a:t>Ukážka z filmu „Nákupca </a:t>
            </a:r>
            <a:r>
              <a:rPr lang="sk-SK" sz="4000" dirty="0" smtClean="0">
                <a:solidFill>
                  <a:schemeClr val="bg2"/>
                </a:solidFill>
                <a:latin typeface="Monotype Corsiva" pitchFamily="66" charset="0"/>
              </a:rPr>
              <a:t>Peria“</a:t>
            </a:r>
            <a:endParaRPr lang="sk-SK" sz="4000" dirty="0">
              <a:solidFill>
                <a:schemeClr val="bg2"/>
              </a:solidFill>
              <a:latin typeface="Monotype Corsiva" pitchFamily="66" charset="0"/>
            </a:endParaRPr>
          </a:p>
        </p:txBody>
      </p:sp>
      <p:pic>
        <p:nvPicPr>
          <p:cNvPr id="4" name="SkupljaĤi perja - Djelem, djelem (1967.) [www.keepvid.com]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1428728" y="1893871"/>
            <a:ext cx="5857916" cy="43934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entr" presetSubtype="0" fill="hold" nodeType="afterEffect">
                                  <p:stCondLst>
                                    <p:cond delay="43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2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2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5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-8000" contrast="35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dirty="0" smtClean="0">
                <a:solidFill>
                  <a:schemeClr val="bg1"/>
                </a:solidFill>
                <a:latin typeface="Monotype Corsiva" pitchFamily="66" charset="0"/>
              </a:rPr>
              <a:t>Používanie Rómskej vlajky</a:t>
            </a:r>
            <a:endParaRPr lang="sk-SK" sz="48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sz="2800" dirty="0" smtClean="0">
              <a:latin typeface="Arial Black" pitchFamily="34" charset="0"/>
            </a:endParaRPr>
          </a:p>
          <a:p>
            <a:r>
              <a:rPr lang="sk-SK" sz="2800" dirty="0" smtClean="0">
                <a:solidFill>
                  <a:srgbClr val="FFFF00"/>
                </a:solidFill>
                <a:latin typeface="Arial Black" pitchFamily="34" charset="0"/>
              </a:rPr>
              <a:t> 1. Svetový rómsky kongres v roku 		1971 v Londýne</a:t>
            </a:r>
          </a:p>
          <a:p>
            <a:pPr>
              <a:buNone/>
            </a:pPr>
            <a:endParaRPr lang="sk-SK" sz="28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sk-SK" sz="2800" dirty="0" smtClean="0">
                <a:solidFill>
                  <a:srgbClr val="FFFF00"/>
                </a:solidFill>
                <a:latin typeface="Arial Black" pitchFamily="34" charset="0"/>
              </a:rPr>
              <a:t> Zúčastnili sa na ňom Rómovia zo 		štrnástich krajín sveta</a:t>
            </a:r>
          </a:p>
          <a:p>
            <a:pPr>
              <a:buNone/>
            </a:pPr>
            <a:endParaRPr lang="sk-SK" sz="2800" dirty="0" smtClean="0">
              <a:solidFill>
                <a:srgbClr val="FFFF00"/>
              </a:solidFill>
              <a:latin typeface="Arial Black" pitchFamily="34" charset="0"/>
            </a:endParaRPr>
          </a:p>
          <a:p>
            <a:r>
              <a:rPr lang="sk-SK" sz="2800" dirty="0" smtClean="0">
                <a:solidFill>
                  <a:srgbClr val="FFFF00"/>
                </a:solidFill>
                <a:latin typeface="Arial Black" pitchFamily="34" charset="0"/>
              </a:rPr>
              <a:t> Pri tejto príležitosti bola založená 		Svetová rómska únia</a:t>
            </a:r>
            <a:endParaRPr lang="sk-SK" sz="2800" dirty="0">
              <a:solidFill>
                <a:srgbClr val="FFFF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4000" contrast="30000"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ok 13" descr="3.jpg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l="10000" t="10000" r="10000" b="10000"/>
          <a:stretch>
            <a:fillRect/>
          </a:stretch>
        </p:blipFill>
        <p:spPr>
          <a:xfrm>
            <a:off x="3428992" y="3571876"/>
            <a:ext cx="1643074" cy="1643074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 idx="4294967295"/>
          </p:nvPr>
        </p:nvSpPr>
        <p:spPr>
          <a:xfrm>
            <a:off x="714348" y="2214554"/>
            <a:ext cx="7715304" cy="1500198"/>
          </a:xfrm>
        </p:spPr>
        <p:txBody>
          <a:bodyPr>
            <a:normAutofit/>
          </a:bodyPr>
          <a:lstStyle/>
          <a:p>
            <a:r>
              <a:rPr lang="sk-SK" sz="4800" dirty="0" smtClean="0">
                <a:solidFill>
                  <a:schemeClr val="bg1"/>
                </a:solidFill>
                <a:latin typeface="Monotype Corsiva" pitchFamily="66" charset="0"/>
              </a:rPr>
              <a:t>Čo vyjadruje Rómska vlajka</a:t>
            </a:r>
            <a:endParaRPr lang="sk-SK" sz="48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9" name="BlokTextu 8"/>
          <p:cNvSpPr txBox="1"/>
          <p:nvPr/>
        </p:nvSpPr>
        <p:spPr>
          <a:xfrm>
            <a:off x="214282" y="714356"/>
            <a:ext cx="85135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2800" dirty="0" smtClean="0">
                <a:solidFill>
                  <a:srgbClr val="0070C0"/>
                </a:solidFill>
                <a:latin typeface="Arial Black" pitchFamily="34" charset="0"/>
              </a:rPr>
              <a:t>Modrý pruh symbolizuje nekonečnú oblohu</a:t>
            </a:r>
            <a:endParaRPr lang="sk-SK" sz="2800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142844" y="5643578"/>
            <a:ext cx="87329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3200" dirty="0" smtClean="0">
                <a:solidFill>
                  <a:srgbClr val="92D050"/>
                </a:solidFill>
                <a:latin typeface="Arial Black" pitchFamily="34" charset="0"/>
              </a:rPr>
              <a:t>Zelený pruh symbolizuje krásu prírody</a:t>
            </a:r>
            <a:endParaRPr lang="sk-SK" sz="3200" dirty="0">
              <a:solidFill>
                <a:srgbClr val="92D050"/>
              </a:solidFill>
              <a:latin typeface="Arial Black" pitchFamily="34" charset="0"/>
            </a:endParaRPr>
          </a:p>
        </p:txBody>
      </p:sp>
      <p:pic>
        <p:nvPicPr>
          <p:cNvPr id="12" name="Obrázok 11" descr="cigánska vlaj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2844" y="0"/>
            <a:ext cx="1071570" cy="713081"/>
          </a:xfrm>
          <a:prstGeom prst="rect">
            <a:avLst/>
          </a:prstGeom>
        </p:spPr>
      </p:pic>
      <p:pic>
        <p:nvPicPr>
          <p:cNvPr id="13" name="Obrázok 12" descr="cigánska vlajk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43834" y="0"/>
            <a:ext cx="1110181" cy="738775"/>
          </a:xfrm>
          <a:prstGeom prst="rect">
            <a:avLst/>
          </a:prstGeom>
        </p:spPr>
      </p:pic>
      <p:sp>
        <p:nvSpPr>
          <p:cNvPr id="15" name="BlokTextu 14"/>
          <p:cNvSpPr txBox="1"/>
          <p:nvPr/>
        </p:nvSpPr>
        <p:spPr>
          <a:xfrm>
            <a:off x="3428992" y="4071942"/>
            <a:ext cx="17207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 smtClean="0">
                <a:latin typeface="Arial Black" pitchFamily="34" charset="0"/>
              </a:rPr>
              <a:t>Koleso</a:t>
            </a:r>
            <a:endParaRPr lang="sk-SK" sz="3200" dirty="0">
              <a:latin typeface="Arial Black" pitchFamily="34" charset="0"/>
            </a:endParaRPr>
          </a:p>
        </p:txBody>
      </p:sp>
      <p:sp>
        <p:nvSpPr>
          <p:cNvPr id="16" name="BlokTextu 15"/>
          <p:cNvSpPr txBox="1"/>
          <p:nvPr/>
        </p:nvSpPr>
        <p:spPr>
          <a:xfrm>
            <a:off x="1428728" y="3714752"/>
            <a:ext cx="21050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 smtClean="0">
                <a:solidFill>
                  <a:srgbClr val="FF0000"/>
                </a:solidFill>
                <a:latin typeface="Arial Black" pitchFamily="34" charset="0"/>
              </a:rPr>
              <a:t>Pravlasť</a:t>
            </a:r>
            <a:endParaRPr lang="sk-SK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5072066" y="4429132"/>
            <a:ext cx="13035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3200" dirty="0" smtClean="0">
                <a:solidFill>
                  <a:srgbClr val="FF0000"/>
                </a:solidFill>
                <a:latin typeface="Arial Black" pitchFamily="34" charset="0"/>
              </a:rPr>
              <a:t>India</a:t>
            </a:r>
            <a:endParaRPr lang="sk-SK" sz="32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57" dur="2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6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.33333  E" pathEditMode="relative" ptsTypes="">
                                      <p:cBhvr>
                                        <p:cTn id="7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5.92593E-6 L -0.26771 0.33589 " pathEditMode="relative" ptsTypes="AA">
                                      <p:cBhvr>
                                        <p:cTn id="7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/>
      <p:bldP spid="15" grpId="1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 bright="7000" contrast="2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6000" dirty="0" smtClean="0">
                <a:solidFill>
                  <a:srgbClr val="FF0000"/>
                </a:solidFill>
                <a:latin typeface="Monotype Corsiva" pitchFamily="66" charset="0"/>
              </a:rPr>
              <a:t>Bibliografia</a:t>
            </a:r>
            <a:endParaRPr lang="sk-SK" sz="60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sk-SK" dirty="0" smtClean="0">
              <a:solidFill>
                <a:schemeClr val="bg1"/>
              </a:solidFill>
              <a:hlinkClick r:id="rId3"/>
            </a:endParaRPr>
          </a:p>
          <a:p>
            <a:pPr algn="ctr"/>
            <a:endParaRPr lang="sk-SK" dirty="0" smtClean="0">
              <a:solidFill>
                <a:schemeClr val="bg1"/>
              </a:solidFill>
              <a:hlinkClick r:id="rId3"/>
            </a:endParaRPr>
          </a:p>
          <a:p>
            <a:pPr algn="ctr"/>
            <a:endParaRPr lang="sk-SK" dirty="0" smtClean="0">
              <a:solidFill>
                <a:schemeClr val="bg1"/>
              </a:solidFill>
              <a:hlinkClick r:id="rId3"/>
            </a:endParaRPr>
          </a:p>
          <a:p>
            <a:pPr algn="ctr"/>
            <a:endParaRPr lang="sk-SK" dirty="0" smtClean="0">
              <a:solidFill>
                <a:schemeClr val="bg1"/>
              </a:solidFill>
              <a:hlinkClick r:id="rId3"/>
            </a:endParaRPr>
          </a:p>
          <a:p>
            <a:pPr algn="ctr"/>
            <a:endParaRPr lang="sk-SK" dirty="0" smtClean="0">
              <a:solidFill>
                <a:schemeClr val="bg1"/>
              </a:solidFill>
              <a:hlinkClick r:id="rId3"/>
            </a:endParaRPr>
          </a:p>
          <a:p>
            <a:pPr algn="ctr"/>
            <a:endParaRPr lang="sk-SK" dirty="0" smtClean="0">
              <a:solidFill>
                <a:schemeClr val="bg1"/>
              </a:solidFill>
              <a:hlinkClick r:id="rId3"/>
            </a:endParaRPr>
          </a:p>
          <a:p>
            <a:pPr algn="ctr"/>
            <a:r>
              <a:rPr lang="sk-SK" dirty="0" err="1" smtClean="0">
                <a:solidFill>
                  <a:srgbClr val="C00000"/>
                </a:solidFill>
                <a:latin typeface="Arial Black" pitchFamily="34" charset="0"/>
                <a:hlinkClick r:id="rId3"/>
              </a:rPr>
              <a:t>www.google.sk</a:t>
            </a:r>
            <a:endParaRPr lang="sk-SK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sk-SK" dirty="0" err="1" smtClean="0">
                <a:solidFill>
                  <a:srgbClr val="C00000"/>
                </a:solidFill>
                <a:latin typeface="Arial Black" pitchFamily="34" charset="0"/>
                <a:hlinkClick r:id="rId4"/>
              </a:rPr>
              <a:t>www.youtube.com</a:t>
            </a:r>
            <a:endParaRPr lang="sk-SK" dirty="0" smtClean="0">
              <a:solidFill>
                <a:srgbClr val="C00000"/>
              </a:solidFill>
              <a:latin typeface="Arial Black" pitchFamily="34" charset="0"/>
            </a:endParaRPr>
          </a:p>
          <a:p>
            <a:pPr algn="ctr"/>
            <a:r>
              <a:rPr lang="sk-SK" dirty="0" err="1" smtClean="0">
                <a:latin typeface="Arial Black" pitchFamily="34" charset="0"/>
              </a:rPr>
              <a:t>www.gypsy.sk</a:t>
            </a:r>
            <a:endParaRPr lang="sk-SK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607</TotalTime>
  <Words>93</Words>
  <Application>Microsoft Office PowerPoint</Application>
  <PresentationFormat>Prezentácia na obrazovke (4:3)</PresentationFormat>
  <Paragraphs>68</Paragraphs>
  <Slides>8</Slides>
  <Notes>0</Notes>
  <HiddenSlides>0</HiddenSlides>
  <MMClips>4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Arkáda</vt:lpstr>
      <vt:lpstr>Rómske symboly</vt:lpstr>
      <vt:lpstr>Rozdelenie rómskych symbolov</vt:lpstr>
      <vt:lpstr>Rómska   Hymna</vt:lpstr>
      <vt:lpstr>Pôvod Rómskej hymny</vt:lpstr>
      <vt:lpstr>Ukážka z filmu „Nákupca Peria“</vt:lpstr>
      <vt:lpstr>Používanie Rómskej vlajky</vt:lpstr>
      <vt:lpstr>Čo vyjadruje Rómska vlajka</vt:lpstr>
      <vt:lpstr>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Rómske symboly</dc:title>
  <dc:creator>Maroš</dc:creator>
  <cp:lastModifiedBy>Žiak NB03</cp:lastModifiedBy>
  <cp:revision>82</cp:revision>
  <dcterms:created xsi:type="dcterms:W3CDTF">2011-02-21T14:05:47Z</dcterms:created>
  <dcterms:modified xsi:type="dcterms:W3CDTF">2011-05-13T05:24:22Z</dcterms:modified>
</cp:coreProperties>
</file>