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6" r:id="rId3"/>
    <p:sldId id="259" r:id="rId4"/>
    <p:sldId id="258" r:id="rId5"/>
    <p:sldId id="262" r:id="rId6"/>
    <p:sldId id="261" r:id="rId7"/>
    <p:sldId id="257" r:id="rId8"/>
    <p:sldId id="263" r:id="rId9"/>
    <p:sldId id="264" r:id="rId10"/>
    <p:sldId id="266" r:id="rId11"/>
    <p:sldId id="267" r:id="rId12"/>
    <p:sldId id="268" r:id="rId13"/>
    <p:sldId id="265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A868C8-32E2-4098-BE62-0A77F995729F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CDF922-1193-46E0-865F-9A2A5FA8B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diabolskehusle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bolskehusle.sk/index.php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infovek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://www.diabolskehusle.sk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diabolskehusle.sk/index.php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skehusle.sk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sk-SK" sz="2800" smtClean="0">
                <a:solidFill>
                  <a:srgbClr val="FF0000"/>
                </a:solidFill>
              </a:rPr>
              <a:t>   </a:t>
            </a:r>
            <a:r>
              <a:rPr lang="sk-SK" sz="2800" smtClean="0">
                <a:solidFill>
                  <a:srgbClr val="00B0F0"/>
                </a:solidFill>
              </a:rPr>
              <a:t/>
            </a:r>
            <a:br>
              <a:rPr lang="sk-SK" sz="2800" smtClean="0">
                <a:solidFill>
                  <a:srgbClr val="00B0F0"/>
                </a:solidFill>
              </a:rPr>
            </a:br>
            <a:r>
              <a:rPr lang="sk-SK" sz="2800" smtClean="0"/>
              <a:t/>
            </a:r>
            <a:br>
              <a:rPr lang="sk-SK" sz="2800" smtClean="0"/>
            </a:br>
            <a:endParaRPr lang="sk-SK" sz="280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k-SK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sk-SK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sk-SK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Špeciálna základná škola Partizánska 26, 963 01 Krupina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„Inou cestou – AVRE DROMEHA“</a:t>
            </a:r>
          </a:p>
          <a:p>
            <a:pPr algn="ctr">
              <a:defRPr/>
            </a:pPr>
            <a:endParaRPr lang="sk-SK" sz="1600" dirty="0" smtClean="0"/>
          </a:p>
          <a:p>
            <a:pPr algn="ctr">
              <a:defRPr/>
            </a:pPr>
            <a:endParaRPr lang="sk-SK" sz="1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„Moderné vzdelávanie pre vedomostnú spoločnosť / Projekt je spolufinancovaný zo zdrojov EU“</a:t>
            </a:r>
          </a:p>
          <a:p>
            <a:pPr algn="ctr">
              <a:defRPr/>
            </a:pPr>
            <a:endParaRPr lang="sk-SK" sz="2000" dirty="0" smtClean="0"/>
          </a:p>
          <a:p>
            <a:pPr algn="ctr">
              <a:defRPr/>
            </a:pPr>
            <a:endParaRPr lang="sk-SK" sz="2000" dirty="0" smtClean="0"/>
          </a:p>
          <a:p>
            <a:pPr marL="0" indent="0" algn="ctr">
              <a:buFont typeface="Arial" charset="0"/>
              <a:buNone/>
              <a:defRPr/>
            </a:pPr>
            <a:endParaRPr lang="sk-SK" sz="2000" i="1" dirty="0" smtClean="0"/>
          </a:p>
          <a:p>
            <a:pPr marL="0" indent="0">
              <a:buFont typeface="Arial" charset="0"/>
              <a:buNone/>
              <a:defRPr/>
            </a:pPr>
            <a:endParaRPr lang="sk-SK" dirty="0"/>
          </a:p>
        </p:txBody>
      </p:sp>
      <p:pic>
        <p:nvPicPr>
          <p:cNvPr id="2052" name="Picture 14" descr="Logo_OPV_farebne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4581525"/>
            <a:ext cx="7254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logo_ASFEU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450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ESF_logo_SK_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581525"/>
            <a:ext cx="8223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2800" dirty="0" smtClean="0"/>
              <a:t>„Veľké“ </a:t>
            </a:r>
            <a:r>
              <a:rPr lang="sk-SK" sz="2800" cap="all" dirty="0" smtClean="0"/>
              <a:t>Diabolské husle</a:t>
            </a:r>
          </a:p>
          <a:p>
            <a:pPr algn="ctr">
              <a:buNone/>
            </a:pPr>
            <a:r>
              <a:rPr lang="sk-SK" sz="2800" dirty="0" smtClean="0"/>
              <a:t> a speváčka</a:t>
            </a:r>
          </a:p>
          <a:p>
            <a:pPr algn="ctr">
              <a:buNone/>
            </a:pPr>
            <a:r>
              <a:rPr lang="sk-SK" sz="2800" dirty="0" smtClean="0"/>
              <a:t>	Jana Orlická</a:t>
            </a:r>
          </a:p>
          <a:p>
            <a:pPr algn="ctr">
              <a:buNone/>
            </a:pPr>
            <a:r>
              <a:rPr lang="sk-SK" sz="2800" b="1" dirty="0" smtClean="0"/>
              <a:t>SVETOVÁ CIGÁNSKA PIESEŇ</a:t>
            </a:r>
            <a:endParaRPr lang="sk-SK" sz="28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50004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/>
              <a:t>TT</a:t>
            </a:r>
            <a:r>
              <a:rPr lang="sk-SK" sz="4000" i="1" dirty="0" smtClean="0">
                <a:solidFill>
                  <a:srgbClr val="FFC000"/>
                </a:solidFill>
              </a:rPr>
              <a:t>TVORBA</a:t>
            </a:r>
            <a:endParaRPr lang="sk-SK" sz="4000" i="1" dirty="0"/>
          </a:p>
        </p:txBody>
      </p:sp>
      <p:pic>
        <p:nvPicPr>
          <p:cNvPr id="104450" name="Picture 2" descr="http://www.diabolskehusle.sk/wp-content/gallery/jana-orlicka/dsc0341.jpg"/>
          <p:cNvPicPr>
            <a:picLocks noChangeAspect="1" noChangeArrowheads="1"/>
          </p:cNvPicPr>
          <p:nvPr/>
        </p:nvPicPr>
        <p:blipFill>
          <a:blip r:embed="rId5" cstate="print"/>
          <a:srcRect t="21722"/>
          <a:stretch>
            <a:fillRect/>
          </a:stretch>
        </p:blipFill>
        <p:spPr bwMode="auto">
          <a:xfrm>
            <a:off x="2928926" y="3664328"/>
            <a:ext cx="2714644" cy="3193672"/>
          </a:xfrm>
          <a:prstGeom prst="rect">
            <a:avLst/>
          </a:prstGeom>
          <a:noFill/>
        </p:spPr>
      </p:pic>
      <p:pic>
        <p:nvPicPr>
          <p:cNvPr id="11" name="Obrázok 10" descr="http://www.diabolskehusle.sk/wp-content/gallery/jana-orlicka/dsc0368.jpg"/>
          <p:cNvPicPr/>
          <p:nvPr/>
        </p:nvPicPr>
        <p:blipFill>
          <a:blip r:embed="rId6" cstate="print"/>
          <a:srcRect l="35119" t="10937" r="7837"/>
          <a:stretch>
            <a:fillRect/>
          </a:stretch>
        </p:blipFill>
        <p:spPr bwMode="auto">
          <a:xfrm>
            <a:off x="5715008" y="3643314"/>
            <a:ext cx="34289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23359" y="1714488"/>
            <a:ext cx="5920641" cy="4558885"/>
          </a:xfrm>
        </p:spPr>
        <p:txBody>
          <a:bodyPr/>
          <a:lstStyle/>
          <a:p>
            <a:pPr algn="ctr"/>
            <a:r>
              <a:rPr lang="sk-SK" sz="2800" cap="all" dirty="0" smtClean="0"/>
              <a:t>Diabolské husle</a:t>
            </a:r>
          </a:p>
          <a:p>
            <a:pPr algn="ctr">
              <a:buNone/>
            </a:pPr>
            <a:r>
              <a:rPr lang="sk-SK" sz="2800" dirty="0" smtClean="0"/>
              <a:t> a </a:t>
            </a:r>
            <a:r>
              <a:rPr lang="sk-SK" sz="2800" dirty="0" err="1" smtClean="0"/>
              <a:t>akordeonista</a:t>
            </a:r>
            <a:endParaRPr lang="sk-SK" sz="2800" dirty="0" smtClean="0"/>
          </a:p>
          <a:p>
            <a:pPr algn="ctr">
              <a:buNone/>
            </a:pPr>
            <a:r>
              <a:rPr lang="sk-SK" sz="2800" dirty="0" smtClean="0"/>
              <a:t>	Michal Červienka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50004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/>
              <a:t>TT</a:t>
            </a:r>
            <a:r>
              <a:rPr lang="sk-SK" sz="4000" i="1" dirty="0" smtClean="0">
                <a:solidFill>
                  <a:srgbClr val="FFC000"/>
                </a:solidFill>
              </a:rPr>
              <a:t>TVORBA</a:t>
            </a:r>
            <a:endParaRPr lang="sk-SK" sz="4000" i="1" dirty="0"/>
          </a:p>
        </p:txBody>
      </p:sp>
      <p:pic>
        <p:nvPicPr>
          <p:cNvPr id="10" name="il_fi" descr="http://img.cas.sk/img/12/title/861959-img-michal-cervien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286124"/>
            <a:ext cx="542925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http://en.skozilina.sk/materials/files/new_photos/39_sezona/ervienka_Michal.JPG"/>
          <p:cNvPicPr/>
          <p:nvPr/>
        </p:nvPicPr>
        <p:blipFill>
          <a:blip r:embed="rId6" cstate="print"/>
          <a:srcRect l="7764" r="6831"/>
          <a:stretch>
            <a:fillRect/>
          </a:stretch>
        </p:blipFill>
        <p:spPr bwMode="auto">
          <a:xfrm>
            <a:off x="357158" y="4745087"/>
            <a:ext cx="2786082" cy="21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23359" y="1714488"/>
            <a:ext cx="5920641" cy="4558885"/>
          </a:xfrm>
        </p:spPr>
        <p:txBody>
          <a:bodyPr/>
          <a:lstStyle/>
          <a:p>
            <a:pPr algn="ctr"/>
            <a:r>
              <a:rPr lang="sk-SK" sz="2800" cap="all" dirty="0" smtClean="0"/>
              <a:t>Diabolské husle</a:t>
            </a:r>
          </a:p>
          <a:p>
            <a:pPr algn="ctr">
              <a:buNone/>
            </a:pPr>
            <a:r>
              <a:rPr lang="sk-SK" sz="2800" dirty="0" smtClean="0"/>
              <a:t> a speváčka</a:t>
            </a:r>
          </a:p>
          <a:p>
            <a:pPr algn="ctr">
              <a:buNone/>
            </a:pPr>
            <a:r>
              <a:rPr lang="sk-SK" sz="2800" dirty="0" smtClean="0"/>
              <a:t>	Lucie </a:t>
            </a:r>
            <a:r>
              <a:rPr lang="sk-SK" sz="2800" dirty="0" err="1" smtClean="0"/>
              <a:t>Bílá</a:t>
            </a:r>
            <a:endParaRPr lang="sk-SK" sz="2800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50004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/>
              <a:t>TT</a:t>
            </a:r>
            <a:r>
              <a:rPr lang="sk-SK" sz="4000" i="1" dirty="0" smtClean="0">
                <a:solidFill>
                  <a:srgbClr val="FFC000"/>
                </a:solidFill>
              </a:rPr>
              <a:t>TVORBA</a:t>
            </a:r>
            <a:endParaRPr lang="sk-SK" sz="4000" i="1" dirty="0"/>
          </a:p>
        </p:txBody>
      </p:sp>
      <p:pic>
        <p:nvPicPr>
          <p:cNvPr id="110594" name="Picture 2" descr="http://www.diabolskehusle.sk/wp-content/gallery/lucie-bila-a-velke-diabolske-husle/1-img_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140592"/>
            <a:ext cx="5572132" cy="3717408"/>
          </a:xfrm>
          <a:prstGeom prst="rect">
            <a:avLst/>
          </a:prstGeom>
          <a:noFill/>
        </p:spPr>
      </p:pic>
      <p:pic>
        <p:nvPicPr>
          <p:cNvPr id="11" name="Obrázok 10" descr="http://img.ahaonline.cz/img/18/full/750108-img-import-lucii-bilou-opet-trapi-stitna-zlaza-a-s-tim-spojene-vystouple-oci-v1.jpg"/>
          <p:cNvPicPr/>
          <p:nvPr/>
        </p:nvPicPr>
        <p:blipFill>
          <a:blip r:embed="rId6" cstate="print"/>
          <a:srcRect l="9107" t="1804" r="9107"/>
          <a:stretch>
            <a:fillRect/>
          </a:stretch>
        </p:blipFill>
        <p:spPr bwMode="auto">
          <a:xfrm>
            <a:off x="571472" y="4643446"/>
            <a:ext cx="192879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u="sng" dirty="0" smtClean="0"/>
              <a:t>Husle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strunový nástroj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     - vyrábajú sa z tvrdého</a:t>
            </a:r>
          </a:p>
          <a:p>
            <a:pPr>
              <a:buNone/>
            </a:pPr>
            <a:r>
              <a:rPr lang="sk-SK" dirty="0" smtClean="0"/>
              <a:t>         javorového dreva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 majú štyri struny </a:t>
            </a:r>
          </a:p>
          <a:p>
            <a:pPr>
              <a:buNone/>
            </a:pPr>
            <a:r>
              <a:rPr lang="sk-SK" dirty="0" smtClean="0"/>
              <a:t>        g-d</a:t>
            </a:r>
            <a:r>
              <a:rPr lang="sk-SK" baseline="30000" dirty="0" smtClean="0"/>
              <a:t>1</a:t>
            </a:r>
            <a:r>
              <a:rPr lang="sk-SK" dirty="0" smtClean="0"/>
              <a:t>-a</a:t>
            </a:r>
            <a:r>
              <a:rPr lang="sk-SK" baseline="30000" dirty="0" smtClean="0"/>
              <a:t>1</a:t>
            </a:r>
            <a:r>
              <a:rPr lang="sk-SK" dirty="0" smtClean="0"/>
              <a:t>-e</a:t>
            </a:r>
            <a:r>
              <a:rPr lang="sk-SK" baseline="30000" dirty="0" smtClean="0"/>
              <a:t>2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HU</a:t>
            </a:r>
            <a:r>
              <a:rPr lang="sk-SK" sz="3200" i="1" dirty="0" smtClean="0">
                <a:solidFill>
                  <a:srgbClr val="FFC000"/>
                </a:solidFill>
              </a:rPr>
              <a:t>HUDOBNÉ  NÁSTROJE</a:t>
            </a:r>
            <a:endParaRPr lang="sk-SK" sz="3200" i="1" dirty="0"/>
          </a:p>
        </p:txBody>
      </p:sp>
      <p:pic>
        <p:nvPicPr>
          <p:cNvPr id="8" name="Obrázok 7" descr="http://www.infovek.sk/predmety/hudvych/fekova/Hudobnenastroje/Velke/Husl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786058"/>
            <a:ext cx="1407795" cy="28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u="sng" dirty="0" smtClean="0"/>
              <a:t>Viola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strunový nástroj, podobný husliam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     - vyrába sa z tvrdého</a:t>
            </a:r>
          </a:p>
          <a:p>
            <a:pPr>
              <a:buNone/>
            </a:pPr>
            <a:r>
              <a:rPr lang="sk-SK" dirty="0" smtClean="0"/>
              <a:t>         javorového dreva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 má štyri struny </a:t>
            </a:r>
          </a:p>
          <a:p>
            <a:pPr>
              <a:buNone/>
            </a:pPr>
            <a:r>
              <a:rPr lang="sk-SK" dirty="0" smtClean="0"/>
              <a:t>         </a:t>
            </a:r>
            <a:r>
              <a:rPr lang="sk-SK" dirty="0" err="1" smtClean="0"/>
              <a:t>c-g-d</a:t>
            </a:r>
            <a:r>
              <a:rPr lang="sk-SK" dirty="0" smtClean="0"/>
              <a:t> </a:t>
            </a:r>
            <a:r>
              <a:rPr lang="sk-SK" baseline="30000" dirty="0" smtClean="0"/>
              <a:t>1</a:t>
            </a:r>
            <a:r>
              <a:rPr lang="sk-SK" dirty="0" smtClean="0"/>
              <a:t>-a</a:t>
            </a:r>
            <a:r>
              <a:rPr lang="sk-SK" baseline="30000" dirty="0" smtClean="0"/>
              <a:t>1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hráva clivé melódie</a:t>
            </a:r>
          </a:p>
          <a:p>
            <a:pPr>
              <a:buNone/>
            </a:pPr>
            <a:r>
              <a:rPr lang="sk-SK" dirty="0" smtClean="0"/>
              <a:t>     </a:t>
            </a:r>
          </a:p>
          <a:p>
            <a:pPr>
              <a:buNone/>
            </a:pPr>
            <a:r>
              <a:rPr lang="sk-SK" dirty="0" smtClean="0"/>
              <a:t>     - v orchestri sa používa ako sólový i   </a:t>
            </a:r>
          </a:p>
          <a:p>
            <a:pPr>
              <a:buNone/>
            </a:pPr>
            <a:r>
              <a:rPr lang="sk-SK" dirty="0" smtClean="0"/>
              <a:t>        sprievodný hudobný nástroj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HU</a:t>
            </a:r>
            <a:r>
              <a:rPr lang="sk-SK" sz="3200" i="1" dirty="0" smtClean="0">
                <a:solidFill>
                  <a:srgbClr val="FFC000"/>
                </a:solidFill>
              </a:rPr>
              <a:t>HUDOBNÉ  NÁSTROJE</a:t>
            </a:r>
            <a:endParaRPr lang="sk-SK" sz="3200" i="1" dirty="0"/>
          </a:p>
        </p:txBody>
      </p:sp>
      <p:pic>
        <p:nvPicPr>
          <p:cNvPr id="112642" name="Picture 2" descr="http://www.infovek.sk/predmety/hudvych/fekova/Hudobnenastroje/Velke/Vi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000372"/>
            <a:ext cx="1669599" cy="222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u="sng" dirty="0" smtClean="0"/>
              <a:t>Kontrabas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najväčší strunový nástroj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     -  má štyri struny </a:t>
            </a:r>
          </a:p>
          <a:p>
            <a:pPr>
              <a:buNone/>
            </a:pPr>
            <a:r>
              <a:rPr lang="sk-SK" dirty="0" smtClean="0"/>
              <a:t>        E</a:t>
            </a:r>
            <a:r>
              <a:rPr lang="sk-SK" baseline="-25000" dirty="0" smtClean="0"/>
              <a:t>1</a:t>
            </a:r>
            <a:r>
              <a:rPr lang="sk-SK" dirty="0" smtClean="0"/>
              <a:t>-A</a:t>
            </a:r>
            <a:r>
              <a:rPr lang="sk-SK" baseline="-25000" dirty="0" smtClean="0"/>
              <a:t>1</a:t>
            </a:r>
            <a:r>
              <a:rPr lang="sk-SK" dirty="0" smtClean="0"/>
              <a:t>-D-G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- pri hre je opretý krátkym</a:t>
            </a:r>
          </a:p>
          <a:p>
            <a:pPr>
              <a:buNone/>
            </a:pPr>
            <a:r>
              <a:rPr lang="sk-SK" dirty="0" smtClean="0"/>
              <a:t>         bodcom o zem.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- hráč buď stojí, alebo sedí </a:t>
            </a:r>
          </a:p>
          <a:p>
            <a:pPr>
              <a:buNone/>
            </a:pPr>
            <a:r>
              <a:rPr lang="sk-SK" dirty="0" smtClean="0"/>
              <a:t>         na vysokej stoličke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- je základom orchestra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HU</a:t>
            </a:r>
            <a:r>
              <a:rPr lang="sk-SK" sz="3200" i="1" dirty="0" smtClean="0">
                <a:solidFill>
                  <a:srgbClr val="FFC000"/>
                </a:solidFill>
              </a:rPr>
              <a:t>HUDOBNÉ  NÁSTROJE</a:t>
            </a:r>
            <a:endParaRPr lang="sk-SK" sz="3200" i="1" dirty="0"/>
          </a:p>
        </p:txBody>
      </p:sp>
      <p:pic>
        <p:nvPicPr>
          <p:cNvPr id="114690" name="Picture 2" descr="http://www.infovek.sk/predmety/hudvych/fekova/Hudobnenastroje/Velke/Kontrab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428868"/>
            <a:ext cx="1357322" cy="362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2328809"/>
          </a:xfrm>
        </p:spPr>
        <p:txBody>
          <a:bodyPr>
            <a:normAutofit fontScale="85000" lnSpcReduction="20000"/>
          </a:bodyPr>
          <a:lstStyle/>
          <a:p>
            <a:r>
              <a:rPr lang="sk-SK" u="sng" dirty="0" smtClean="0"/>
              <a:t>Cimbal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- strunový nástroj, ktorého struny sa  </a:t>
            </a:r>
          </a:p>
          <a:p>
            <a:pPr>
              <a:buNone/>
            </a:pPr>
            <a:r>
              <a:rPr lang="sk-SK" dirty="0" smtClean="0"/>
              <a:t>        rozochvievajú drevenými paličkami    </a:t>
            </a:r>
          </a:p>
          <a:p>
            <a:pPr>
              <a:buNone/>
            </a:pPr>
            <a:r>
              <a:rPr lang="sk-SK" dirty="0" smtClean="0"/>
              <a:t>        obloženými vatou, plsťou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HU</a:t>
            </a:r>
            <a:r>
              <a:rPr lang="sk-SK" sz="3200" i="1" dirty="0" smtClean="0">
                <a:solidFill>
                  <a:srgbClr val="FFC000"/>
                </a:solidFill>
              </a:rPr>
              <a:t>HUDOBNÉ  NÁSTROJE</a:t>
            </a:r>
            <a:endParaRPr lang="sk-SK" sz="3200" i="1" dirty="0"/>
          </a:p>
        </p:txBody>
      </p:sp>
      <p:pic>
        <p:nvPicPr>
          <p:cNvPr id="9" name="Obrázok 8" descr="http://www.infovek.sk/predmety/hudvych/fekova/Hudobnenastroje/Velke/Cimb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ZDROJE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>
                <a:hlinkClick r:id="rId2"/>
              </a:rPr>
              <a:t>www.diabolskehusle.sk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www.google.sk</a:t>
            </a:r>
            <a:r>
              <a:rPr lang="sk-SK" dirty="0" smtClean="0"/>
              <a:t> /obrázky</a:t>
            </a:r>
          </a:p>
          <a:p>
            <a:r>
              <a:rPr lang="sk-SK" dirty="0" err="1" smtClean="0">
                <a:hlinkClick r:id="rId4"/>
              </a:rPr>
              <a:t>www.infovek.sk</a:t>
            </a:r>
            <a:r>
              <a:rPr lang="sk-SK" dirty="0" smtClean="0"/>
              <a:t> / predmety/hudobná výchova/stránky Daniely </a:t>
            </a:r>
            <a:r>
              <a:rPr lang="sk-SK" dirty="0" err="1" smtClean="0"/>
              <a:t>Fekovej</a:t>
            </a:r>
            <a:r>
              <a:rPr lang="sk-SK" dirty="0" smtClean="0"/>
              <a:t>/ hudobné nástroje</a:t>
            </a:r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H</a:t>
            </a:r>
            <a:endParaRPr lang="sk-SK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8077200" cy="19288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5286388"/>
            <a:ext cx="8077200" cy="357190"/>
          </a:xfrm>
        </p:spPr>
        <p:txBody>
          <a:bodyPr/>
          <a:lstStyle/>
          <a:p>
            <a:r>
              <a:rPr lang="sk-SK" dirty="0" smtClean="0"/>
              <a:t>Mgr. Andrea </a:t>
            </a:r>
            <a:r>
              <a:rPr lang="sk-SK" dirty="0" err="1" smtClean="0"/>
              <a:t>Kristeľová</a:t>
            </a:r>
            <a:endParaRPr lang="sk-SK" dirty="0"/>
          </a:p>
        </p:txBody>
      </p:sp>
      <p:pic>
        <p:nvPicPr>
          <p:cNvPr id="97282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53" y="285728"/>
            <a:ext cx="6963071" cy="3627536"/>
          </a:xfrm>
          <a:prstGeom prst="rect">
            <a:avLst/>
          </a:prstGeom>
          <a:noFill/>
        </p:spPr>
      </p:pic>
      <p:pic>
        <p:nvPicPr>
          <p:cNvPr id="97284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556069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Diabolské husle</a:t>
            </a:r>
            <a:br>
              <a:rPr lang="sk-SK" sz="2800" b="1" dirty="0" smtClean="0"/>
            </a:br>
            <a:endParaRPr lang="sk-SK" sz="2800" b="1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3000364" y="1643050"/>
            <a:ext cx="5920641" cy="4558885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Vznik orchestra - 2001</a:t>
            </a:r>
          </a:p>
          <a:p>
            <a:r>
              <a:rPr lang="sk-SK" sz="2400" dirty="0" smtClean="0"/>
              <a:t>Zakladateľ  orchestra – slovenský huslista </a:t>
            </a:r>
            <a:r>
              <a:rPr lang="sk-SK" sz="2400" i="1" dirty="0" smtClean="0"/>
              <a:t>Ján </a:t>
            </a:r>
            <a:r>
              <a:rPr lang="sk-SK" sz="2400" i="1" dirty="0" err="1" smtClean="0"/>
              <a:t>Berky</a:t>
            </a:r>
            <a:r>
              <a:rPr lang="sk-SK" sz="2400" i="1" dirty="0" smtClean="0"/>
              <a:t>- </a:t>
            </a:r>
            <a:r>
              <a:rPr lang="sk-SK" sz="2400" i="1" dirty="0" err="1" smtClean="0"/>
              <a:t>Mrenica</a:t>
            </a:r>
            <a:r>
              <a:rPr lang="sk-SK" sz="2400" i="1" dirty="0" smtClean="0"/>
              <a:t>, st. </a:t>
            </a:r>
          </a:p>
          <a:p>
            <a:r>
              <a:rPr lang="sk-SK" sz="2400" dirty="0" smtClean="0"/>
              <a:t>V roku 1997 zo zdravotných dôvodov ponechal vedenie orchestra synovi </a:t>
            </a:r>
            <a:r>
              <a:rPr lang="sk-SK" sz="2400" i="1" dirty="0" smtClean="0"/>
              <a:t>Jánovi  </a:t>
            </a:r>
            <a:r>
              <a:rPr lang="sk-SK" sz="2400" i="1" dirty="0" err="1" smtClean="0"/>
              <a:t>Berkymu</a:t>
            </a:r>
            <a:r>
              <a:rPr lang="sk-SK" sz="2400" i="1" dirty="0" smtClean="0"/>
              <a:t>- </a:t>
            </a:r>
            <a:r>
              <a:rPr lang="sk-SK" sz="2400" i="1" dirty="0" err="1" smtClean="0"/>
              <a:t>Mrenicovi</a:t>
            </a:r>
            <a:r>
              <a:rPr lang="sk-SK" sz="2400" i="1" dirty="0" smtClean="0"/>
              <a:t>, ml. </a:t>
            </a:r>
            <a:endParaRPr lang="sk-SK" sz="2400" i="1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sk-SK" sz="2000" i="1" dirty="0" smtClean="0"/>
          </a:p>
          <a:p>
            <a:endParaRPr lang="sk-SK" sz="2000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pPr algn="ctr"/>
            <a:endParaRPr lang="sk-SK" sz="2000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-186898"/>
            <a:ext cx="534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71802" y="357166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V</a:t>
            </a:r>
            <a:r>
              <a:rPr lang="sk-SK" sz="4400" b="1" dirty="0" smtClean="0">
                <a:solidFill>
                  <a:srgbClr val="FFFF00"/>
                </a:solidFill>
              </a:rPr>
              <a:t>VIZITKA</a:t>
            </a:r>
            <a:endParaRPr lang="sk-SK" sz="4400" b="1" dirty="0"/>
          </a:p>
        </p:txBody>
      </p:sp>
      <p:pic>
        <p:nvPicPr>
          <p:cNvPr id="12" name="il_fi" descr="http://img.cas.sk/img/12/title/489853-img-jan-berky-mrenica-st-umrtie-sm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00504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437928" cy="1357298"/>
          </a:xfrm>
          <a:prstGeom prst="rect">
            <a:avLst/>
          </a:prstGeom>
          <a:noFill/>
        </p:spPr>
      </p:pic>
      <p:pic>
        <p:nvPicPr>
          <p:cNvPr id="16" name="Picture 4" descr="http://www.diabolskehusle.sk/wp-content/uploads/logo-dh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Diabolské husle</a:t>
            </a:r>
            <a:br>
              <a:rPr lang="sk-SK" sz="2800" b="1" dirty="0" smtClean="0"/>
            </a:br>
            <a:endParaRPr lang="sk-SK" sz="2800" b="1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Repertoár:</a:t>
            </a:r>
          </a:p>
          <a:p>
            <a:r>
              <a:rPr lang="sk-SK" sz="2800" dirty="0" smtClean="0"/>
              <a:t>klasika /</a:t>
            </a:r>
            <a:r>
              <a:rPr lang="sk-SK" sz="2800" dirty="0" err="1" smtClean="0"/>
              <a:t>Brahms,Monti</a:t>
            </a:r>
            <a:r>
              <a:rPr lang="sk-SK" sz="2800" dirty="0" smtClean="0"/>
              <a:t>…./ </a:t>
            </a:r>
          </a:p>
          <a:p>
            <a:r>
              <a:rPr lang="sk-SK" sz="2800" dirty="0" smtClean="0"/>
              <a:t> </a:t>
            </a:r>
            <a:r>
              <a:rPr lang="sk-SK" sz="2800" dirty="0" err="1" smtClean="0"/>
              <a:t>folkór</a:t>
            </a:r>
            <a:r>
              <a:rPr lang="sk-SK" sz="2800" dirty="0" smtClean="0"/>
              <a:t> -slovenský, rómsky, ruský,    </a:t>
            </a:r>
          </a:p>
          <a:p>
            <a:pPr>
              <a:buNone/>
            </a:pPr>
            <a:r>
              <a:rPr lang="sk-SK" sz="2800" dirty="0" smtClean="0"/>
              <a:t>     balkánsky</a:t>
            </a:r>
          </a:p>
          <a:p>
            <a:r>
              <a:rPr lang="sk-SK" sz="2800" dirty="0" smtClean="0"/>
              <a:t> pop,  </a:t>
            </a:r>
            <a:r>
              <a:rPr lang="sk-SK" sz="2800" dirty="0" err="1" smtClean="0"/>
              <a:t>jazz</a:t>
            </a:r>
            <a:r>
              <a:rPr lang="sk-SK" sz="2800" dirty="0" smtClean="0"/>
              <a:t>….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dirty="0" smtClean="0"/>
              <a:t>    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sk-SK" sz="2000" i="1" dirty="0" smtClean="0"/>
          </a:p>
          <a:p>
            <a:endParaRPr lang="sk-SK" sz="2000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sz="2000" dirty="0" smtClean="0"/>
          </a:p>
          <a:p>
            <a:pPr algn="ctr"/>
            <a:endParaRPr lang="sk-SK" sz="2000" dirty="0"/>
          </a:p>
        </p:txBody>
      </p:sp>
      <p:pic>
        <p:nvPicPr>
          <p:cNvPr id="100354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71802" y="357166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i="1" dirty="0" err="1" smtClean="0"/>
              <a:t>V</a:t>
            </a:r>
            <a:r>
              <a:rPr lang="sk-SK" sz="4400" b="1" i="1" dirty="0" err="1">
                <a:solidFill>
                  <a:srgbClr val="FFFF00"/>
                </a:solidFill>
              </a:rPr>
              <a:t>Č</a:t>
            </a:r>
            <a:r>
              <a:rPr lang="sk-SK" sz="4400" b="1" i="1" dirty="0" err="1" smtClean="0">
                <a:solidFill>
                  <a:srgbClr val="FFFF00"/>
                </a:solidFill>
              </a:rPr>
              <a:t>o</a:t>
            </a:r>
            <a:r>
              <a:rPr lang="sk-SK" sz="4400" b="1" i="1" dirty="0" smtClean="0">
                <a:solidFill>
                  <a:srgbClr val="FFFF00"/>
                </a:solidFill>
              </a:rPr>
              <a:t> hrajú?</a:t>
            </a:r>
            <a:endParaRPr lang="sk-SK" sz="4400" b="1" i="1" dirty="0"/>
          </a:p>
        </p:txBody>
      </p:sp>
      <p:pic>
        <p:nvPicPr>
          <p:cNvPr id="102402" name="Picture 2" descr="http://www.diabolskehusle.sk/wp-content/gallery/lucie-bila-a-velke-diabolske-husle/1-img_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3143240" cy="2143116"/>
          </a:xfrm>
          <a:prstGeom prst="rect">
            <a:avLst/>
          </a:prstGeom>
          <a:noFill/>
        </p:spPr>
      </p:pic>
      <p:pic>
        <p:nvPicPr>
          <p:cNvPr id="15" name="Obrázok 14" descr="http://royalcatering.sk/img/foto/party-diabolske-hus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4"/>
            <a:ext cx="321471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img.radio.cz/pictures/romove/hudba/diabolske_husl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714884"/>
            <a:ext cx="264317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diabolskehusle.sk/wp-content/uploads/logo-dh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r>
              <a:rPr lang="sk-SK" dirty="0" smtClean="0"/>
              <a:t>                                       Silvia </a:t>
            </a:r>
            <a:r>
              <a:rPr lang="sk-SK" dirty="0" err="1" smtClean="0"/>
              <a:t>Šarkéziová</a:t>
            </a:r>
            <a:endParaRPr lang="sk-SK" dirty="0" smtClean="0"/>
          </a:p>
          <a:p>
            <a:pPr lvl="8" algn="ctr">
              <a:buNone/>
            </a:pPr>
            <a:r>
              <a:rPr lang="sk-SK" dirty="0" smtClean="0"/>
              <a:t>                                        </a:t>
            </a:r>
            <a:r>
              <a:rPr lang="sk-SK" i="1" dirty="0" smtClean="0"/>
              <a:t>violončelistka</a:t>
            </a:r>
            <a:endParaRPr lang="sk-SK" i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071802" y="214290"/>
            <a:ext cx="6072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/>
              <a:t>V</a:t>
            </a:r>
            <a:r>
              <a:rPr lang="sk-SK" sz="4400" i="1" dirty="0" smtClean="0">
                <a:solidFill>
                  <a:srgbClr val="FFFF00"/>
                </a:solidFill>
              </a:rPr>
              <a:t>OBSADENIE - pôvodné </a:t>
            </a:r>
            <a:endParaRPr lang="sk-SK" sz="4400" i="1" dirty="0"/>
          </a:p>
        </p:txBody>
      </p:sp>
      <p:pic>
        <p:nvPicPr>
          <p:cNvPr id="6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7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pic>
        <p:nvPicPr>
          <p:cNvPr id="9" name="il_fi" descr="http://img2.flog.pravda.sk/7rt/xEW_45060_m.jpg"/>
          <p:cNvPicPr/>
          <p:nvPr/>
        </p:nvPicPr>
        <p:blipFill>
          <a:blip r:embed="rId5" cstate="print"/>
          <a:srcRect l="10881" t="4573" r="5053"/>
          <a:stretch>
            <a:fillRect/>
          </a:stretch>
        </p:blipFill>
        <p:spPr bwMode="auto">
          <a:xfrm>
            <a:off x="3786182" y="1500174"/>
            <a:ext cx="307183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Diabolské husle</a:t>
            </a:r>
            <a:br>
              <a:rPr lang="sk-SK" sz="2800" b="1" dirty="0" smtClean="0"/>
            </a:br>
            <a:endParaRPr lang="sk-SK" sz="2800" b="1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142844" y="1714488"/>
            <a:ext cx="2468880" cy="4572000"/>
          </a:xfrm>
        </p:spPr>
        <p:txBody>
          <a:bodyPr>
            <a:normAutofit/>
          </a:bodyPr>
          <a:lstStyle/>
          <a:p>
            <a:pPr algn="ctr"/>
            <a:endParaRPr lang="sk-SK" sz="2000" i="1" dirty="0" smtClean="0"/>
          </a:p>
          <a:p>
            <a:pPr algn="ctr"/>
            <a:endParaRPr lang="sk-SK" sz="2000" i="1" dirty="0" smtClean="0"/>
          </a:p>
          <a:p>
            <a:pPr algn="ctr"/>
            <a:endParaRPr lang="sk-SK" sz="2000" i="1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 algn="ctr"/>
            <a:endParaRPr lang="sk-SK" sz="2000" dirty="0"/>
          </a:p>
        </p:txBody>
      </p:sp>
      <p:pic>
        <p:nvPicPr>
          <p:cNvPr id="100354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71802" y="357166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V</a:t>
            </a:r>
            <a:r>
              <a:rPr lang="sk-SK" sz="4400" i="1" dirty="0" smtClean="0">
                <a:solidFill>
                  <a:srgbClr val="FFFF00"/>
                </a:solidFill>
              </a:rPr>
              <a:t>OBSADENIE - pôvodné </a:t>
            </a:r>
            <a:endParaRPr lang="sk-SK" sz="4400" i="1" dirty="0"/>
          </a:p>
        </p:txBody>
      </p:sp>
      <p:pic>
        <p:nvPicPr>
          <p:cNvPr id="12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Ernest </a:t>
            </a:r>
            <a:r>
              <a:rPr lang="sk-SK" sz="2000" dirty="0" err="1" smtClean="0"/>
              <a:t>Šarkézi</a:t>
            </a:r>
            <a:endParaRPr lang="sk-SK" sz="2000" dirty="0" smtClean="0"/>
          </a:p>
          <a:p>
            <a:pPr>
              <a:buNone/>
            </a:pPr>
            <a:r>
              <a:rPr lang="sk-SK" sz="2000" i="1" dirty="0" smtClean="0"/>
              <a:t>    cimbalista</a:t>
            </a:r>
            <a:endParaRPr lang="sk-SK" sz="2000" i="1" dirty="0"/>
          </a:p>
        </p:txBody>
      </p:sp>
      <p:pic>
        <p:nvPicPr>
          <p:cNvPr id="103426" name="Picture 2" descr="http://topstar.noviny.sk/uploads/thumbs/600x1500-in/tx_media/2012/10/22/Sarkozi_profil.jpg"/>
          <p:cNvPicPr>
            <a:picLocks noChangeAspect="1" noChangeArrowheads="1"/>
          </p:cNvPicPr>
          <p:nvPr/>
        </p:nvPicPr>
        <p:blipFill>
          <a:blip r:embed="rId5" cstate="print"/>
          <a:srcRect l="11628" t="-5000"/>
          <a:stretch>
            <a:fillRect/>
          </a:stretch>
        </p:blipFill>
        <p:spPr bwMode="auto">
          <a:xfrm>
            <a:off x="3214678" y="2643158"/>
            <a:ext cx="572014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Diabolské husle</a:t>
            </a:r>
            <a:br>
              <a:rPr lang="sk-SK" sz="2800" b="1" dirty="0" smtClean="0"/>
            </a:br>
            <a:endParaRPr lang="sk-SK" sz="2800" b="1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Husle:         </a:t>
            </a:r>
            <a:r>
              <a:rPr lang="sk-SK" sz="2800" dirty="0" smtClean="0"/>
              <a:t>Ján </a:t>
            </a:r>
            <a:r>
              <a:rPr lang="sk-SK" sz="2800" dirty="0" err="1" smtClean="0"/>
              <a:t>Berky</a:t>
            </a:r>
            <a:r>
              <a:rPr lang="sk-SK" sz="2800" dirty="0" smtClean="0"/>
              <a:t> – </a:t>
            </a:r>
            <a:r>
              <a:rPr lang="sk-SK" sz="2800" dirty="0" err="1" smtClean="0"/>
              <a:t>Mrenica</a:t>
            </a:r>
            <a:r>
              <a:rPr lang="sk-SK" sz="2800" dirty="0" smtClean="0"/>
              <a:t> ml.    </a:t>
            </a:r>
          </a:p>
          <a:p>
            <a:pPr>
              <a:buNone/>
            </a:pPr>
            <a:r>
              <a:rPr lang="sk-SK" dirty="0" smtClean="0"/>
              <a:t>                          </a:t>
            </a:r>
            <a:r>
              <a:rPr lang="sk-SK" sz="2800" dirty="0" smtClean="0"/>
              <a:t>Jozef </a:t>
            </a:r>
            <a:r>
              <a:rPr lang="sk-SK" sz="2800" dirty="0" err="1" smtClean="0"/>
              <a:t>Berky</a:t>
            </a:r>
            <a:r>
              <a:rPr lang="sk-SK" sz="2800" dirty="0" smtClean="0"/>
              <a:t>, </a:t>
            </a:r>
          </a:p>
          <a:p>
            <a:pPr>
              <a:buNone/>
            </a:pPr>
            <a:r>
              <a:rPr lang="sk-SK" sz="2800" dirty="0" smtClean="0"/>
              <a:t>                             Róbert Gašpar, </a:t>
            </a:r>
          </a:p>
          <a:p>
            <a:pPr>
              <a:buNone/>
            </a:pPr>
            <a:r>
              <a:rPr lang="sk-SK" sz="2800" dirty="0" smtClean="0"/>
              <a:t>                             Štefan </a:t>
            </a:r>
            <a:r>
              <a:rPr lang="sk-SK" sz="2800" dirty="0" err="1" smtClean="0"/>
              <a:t>Bertók</a:t>
            </a:r>
            <a:endParaRPr lang="sk-SK" sz="2800" dirty="0" smtClean="0"/>
          </a:p>
          <a:p>
            <a:r>
              <a:rPr lang="sk-SK" dirty="0" smtClean="0"/>
              <a:t>Viola:          </a:t>
            </a:r>
            <a:r>
              <a:rPr lang="sk-SK" sz="2800" dirty="0" smtClean="0"/>
              <a:t>Peter Koza, </a:t>
            </a:r>
          </a:p>
          <a:p>
            <a:pPr>
              <a:buNone/>
            </a:pPr>
            <a:r>
              <a:rPr lang="sk-SK" sz="2800" dirty="0" smtClean="0"/>
              <a:t>                             Milan </a:t>
            </a:r>
            <a:r>
              <a:rPr lang="sk-SK" sz="2800" dirty="0" err="1" smtClean="0"/>
              <a:t>Hronček</a:t>
            </a:r>
            <a:endParaRPr lang="sk-SK" sz="2800" dirty="0" smtClean="0"/>
          </a:p>
          <a:p>
            <a:r>
              <a:rPr lang="sk-SK" dirty="0" smtClean="0"/>
              <a:t>Kontrabas: </a:t>
            </a:r>
            <a:r>
              <a:rPr lang="sk-SK" sz="2800" dirty="0" smtClean="0"/>
              <a:t>Erik Bartoš</a:t>
            </a:r>
          </a:p>
          <a:p>
            <a:r>
              <a:rPr lang="sk-SK" dirty="0" smtClean="0"/>
              <a:t>Cimbal:       </a:t>
            </a:r>
            <a:r>
              <a:rPr lang="sk-SK" sz="2800" dirty="0" smtClean="0"/>
              <a:t>Martin Budinský</a:t>
            </a:r>
          </a:p>
          <a:p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sk-SK" sz="2000" b="1" dirty="0" smtClean="0"/>
          </a:p>
          <a:p>
            <a:pPr algn="ctr"/>
            <a:endParaRPr lang="sk-SK" sz="2000" b="1" i="1" dirty="0" smtClean="0"/>
          </a:p>
          <a:p>
            <a:endParaRPr lang="sk-SK" sz="2000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pPr algn="ctr"/>
            <a:endParaRPr lang="sk-SK" sz="2000" dirty="0"/>
          </a:p>
        </p:txBody>
      </p:sp>
      <p:pic>
        <p:nvPicPr>
          <p:cNvPr id="100354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VIZITKA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71802" y="357166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V</a:t>
            </a:r>
            <a:r>
              <a:rPr lang="sk-SK" sz="4400" i="1" dirty="0" smtClean="0">
                <a:solidFill>
                  <a:srgbClr val="FFFF00"/>
                </a:solidFill>
              </a:rPr>
              <a:t>OBSADENIE - súčasné</a:t>
            </a:r>
            <a:endParaRPr lang="sk-SK" sz="4400" i="1" dirty="0"/>
          </a:p>
        </p:txBody>
      </p:sp>
      <p:pic>
        <p:nvPicPr>
          <p:cNvPr id="15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476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2800" b="1" dirty="0" smtClean="0"/>
              <a:t>HVIEZDY FOLKLÓRU </a:t>
            </a:r>
          </a:p>
          <a:p>
            <a:pPr algn="ctr">
              <a:buNone/>
            </a:pPr>
            <a:r>
              <a:rPr lang="sk-SK" sz="2800" dirty="0" smtClean="0"/>
              <a:t> a tanečný súbor</a:t>
            </a:r>
          </a:p>
          <a:p>
            <a:pPr algn="ctr">
              <a:buNone/>
            </a:pPr>
            <a:r>
              <a:rPr lang="sk-SK" sz="2800" dirty="0" smtClean="0"/>
              <a:t>	ČAROVNÉ OSTROHY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Vizitka</a:t>
            </a:r>
          </a:p>
          <a:p>
            <a:r>
              <a:rPr lang="sk-SK" sz="2000" dirty="0" smtClean="0"/>
              <a:t>Repertoár</a:t>
            </a:r>
          </a:p>
          <a:p>
            <a:r>
              <a:rPr lang="sk-SK" sz="2000" dirty="0" smtClean="0"/>
              <a:t>Obsadenie – pôvodné</a:t>
            </a:r>
          </a:p>
          <a:p>
            <a:r>
              <a:rPr lang="sk-SK" sz="2000" dirty="0" smtClean="0"/>
              <a:t>Obsadenie – súčasné</a:t>
            </a:r>
          </a:p>
          <a:p>
            <a:r>
              <a:rPr lang="sk-SK" sz="2000" dirty="0" smtClean="0"/>
              <a:t>Tvorba</a:t>
            </a:r>
          </a:p>
          <a:p>
            <a:r>
              <a:rPr lang="sk-SK" sz="2000" dirty="0" smtClean="0"/>
              <a:t>Hudobné nástroje</a:t>
            </a:r>
          </a:p>
          <a:p>
            <a:r>
              <a:rPr lang="sk-SK" sz="2000" dirty="0" smtClean="0"/>
              <a:t>Zdroje</a:t>
            </a:r>
          </a:p>
          <a:p>
            <a:endParaRPr lang="sk-SK" sz="2000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2" descr="http://www.diabolskehusle.sk/wp-content/uploads/diabolske-husle-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1433501"/>
          </a:xfrm>
          <a:prstGeom prst="rect">
            <a:avLst/>
          </a:prstGeom>
          <a:noFill/>
        </p:spPr>
      </p:pic>
      <p:pic>
        <p:nvPicPr>
          <p:cNvPr id="6" name="Picture 4" descr="http://www.diabolskehusle.sk/wp-content/uploads/logo-d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714644" cy="48824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14678" y="50004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/>
              <a:t>TT</a:t>
            </a:r>
            <a:r>
              <a:rPr lang="sk-SK" sz="4000" i="1" dirty="0" smtClean="0">
                <a:solidFill>
                  <a:srgbClr val="FFC000"/>
                </a:solidFill>
              </a:rPr>
              <a:t>TVORBA</a:t>
            </a:r>
            <a:endParaRPr lang="sk-SK" sz="4000" i="1" dirty="0"/>
          </a:p>
        </p:txBody>
      </p:sp>
      <p:pic>
        <p:nvPicPr>
          <p:cNvPr id="9" name="Obrázok 8" descr="http://www.diabolskehusle.sk/wp-content/gallery/diabolske-husle-a-carovne-ostrohy/est_01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143248"/>
            <a:ext cx="6072198" cy="351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http://www.diabolskehusle.sk/wp-content/gallery/diabolske-husle-a-carovne-ostrohy/hf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9"/>
            <a:ext cx="300039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144</TotalTime>
  <Words>502</Words>
  <Application>Microsoft Office PowerPoint</Application>
  <PresentationFormat>Prezentácia na obrazovke (4:3)</PresentationFormat>
  <Paragraphs>265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Modul</vt:lpstr>
      <vt:lpstr>     </vt:lpstr>
      <vt:lpstr>  </vt:lpstr>
      <vt:lpstr>   Diabolské husle </vt:lpstr>
      <vt:lpstr>   Diabolské husle </vt:lpstr>
      <vt:lpstr>Prezentácia programu PowerPoint</vt:lpstr>
      <vt:lpstr>   Diabolské husle </vt:lpstr>
      <vt:lpstr>   Diabolské husle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Diabolské husle orchester </dc:title>
  <dc:creator>Andrea Kristeľová</dc:creator>
  <cp:lastModifiedBy>Kristelova</cp:lastModifiedBy>
  <cp:revision>35</cp:revision>
  <dcterms:created xsi:type="dcterms:W3CDTF">2013-02-16T12:05:30Z</dcterms:created>
  <dcterms:modified xsi:type="dcterms:W3CDTF">2013-02-19T14:19:13Z</dcterms:modified>
</cp:coreProperties>
</file>