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56" r:id="rId3"/>
    <p:sldId id="269" r:id="rId4"/>
    <p:sldId id="258" r:id="rId5"/>
    <p:sldId id="267" r:id="rId6"/>
    <p:sldId id="270" r:id="rId7"/>
    <p:sldId id="271" r:id="rId8"/>
    <p:sldId id="272" r:id="rId9"/>
    <p:sldId id="273" r:id="rId10"/>
    <p:sldId id="276" r:id="rId11"/>
    <p:sldId id="274" r:id="rId12"/>
    <p:sldId id="277" r:id="rId13"/>
    <p:sldId id="264" r:id="rId14"/>
    <p:sldId id="268" r:id="rId15"/>
    <p:sldId id="261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045DD7-55A5-4A98-B28E-0CBD0841784E}" type="datetimeFigureOut">
              <a:rPr lang="sk-SK" smtClean="0"/>
              <a:pPr/>
              <a:t>19. 2. 2013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D0FD62-D3B8-41A5-8F9D-E011B89067E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3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obnosti.sk/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sk.wikipedia.org/wiki/Jozef_Ciger-Hronsk&#253;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eg"/><Relationship Id="rId5" Type="http://schemas.openxmlformats.org/officeDocument/2006/relationships/hyperlink" Target="http://userserve-ak.last.fm/serve/_/52864981/Jn+Berky+Mrenica+0.jpg" TargetMode="External"/><Relationship Id="rId4" Type="http://schemas.openxmlformats.org/officeDocument/2006/relationships/hyperlink" Target="http://www.google.s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erve-ak.last.fm/serve/_/52864981/Jn+Berky+Mrenica+0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k.wikipedia.org/wiki/Hudobn%C3%BD_n%C3%A1stroj" TargetMode="External"/><Relationship Id="rId2" Type="http://schemas.openxmlformats.org/officeDocument/2006/relationships/hyperlink" Target="http://sk.wikipedia.org/wiki/%C4%8Clovek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8.jpeg"/><Relationship Id="rId4" Type="http://schemas.openxmlformats.org/officeDocument/2006/relationships/hyperlink" Target="http://userserve-ak.last.fm/serve/_/52864981/Jn+Berky+Mrenica+0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userserve-ak.last.fm/serve/_/52864981/Jn+Berky+Mrenica+0.jp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>
            <a:normAutofit fontScale="90000"/>
          </a:bodyPr>
          <a:lstStyle/>
          <a:p>
            <a:r>
              <a:rPr lang="sk-SK" sz="2800" smtClean="0">
                <a:solidFill>
                  <a:srgbClr val="FF0000"/>
                </a:solidFill>
              </a:rPr>
              <a:t>   </a:t>
            </a:r>
            <a:r>
              <a:rPr lang="sk-SK" sz="2800" smtClean="0">
                <a:solidFill>
                  <a:srgbClr val="00B0F0"/>
                </a:solidFill>
              </a:rPr>
              <a:t/>
            </a:r>
            <a:br>
              <a:rPr lang="sk-SK" sz="2800" smtClean="0">
                <a:solidFill>
                  <a:srgbClr val="00B0F0"/>
                </a:solidFill>
              </a:rPr>
            </a:br>
            <a:r>
              <a:rPr lang="sk-SK" sz="2800" smtClean="0"/>
              <a:t/>
            </a:r>
            <a:br>
              <a:rPr lang="sk-SK" sz="2800" smtClean="0"/>
            </a:br>
            <a:endParaRPr lang="sk-SK" sz="280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sk-SK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sk-SK" sz="20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endParaRPr lang="sk-SK" sz="2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sk-SK" sz="1600" dirty="0" smtClean="0"/>
              <a:t>Špeciálna základná škola Partizánska 26, 963 01 Krupina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1600" dirty="0" smtClean="0"/>
              <a:t>„Inou cestou – AVRE DROMEHA“</a:t>
            </a:r>
          </a:p>
          <a:p>
            <a:pPr algn="ctr">
              <a:defRPr/>
            </a:pPr>
            <a:endParaRPr lang="sk-SK" sz="1600" dirty="0" smtClean="0"/>
          </a:p>
          <a:p>
            <a:pPr algn="ctr">
              <a:defRPr/>
            </a:pPr>
            <a:endParaRPr lang="sk-SK" sz="1600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sk-SK" sz="1400" dirty="0" smtClean="0"/>
              <a:t>„Moderné vzdelávanie pre vedomostnú spoločnosť / Projekt je spolufinancovaný zo zdrojov EU“</a:t>
            </a:r>
          </a:p>
          <a:p>
            <a:pPr algn="ctr">
              <a:defRPr/>
            </a:pPr>
            <a:endParaRPr lang="sk-SK" sz="2000" dirty="0" smtClean="0"/>
          </a:p>
          <a:p>
            <a:pPr algn="ctr">
              <a:defRPr/>
            </a:pPr>
            <a:endParaRPr lang="sk-SK" sz="2000" dirty="0" smtClean="0"/>
          </a:p>
          <a:p>
            <a:pPr marL="0" indent="0" algn="ctr">
              <a:buFont typeface="Arial" charset="0"/>
              <a:buNone/>
              <a:defRPr/>
            </a:pPr>
            <a:endParaRPr lang="sk-SK" sz="2000" i="1" dirty="0" smtClean="0"/>
          </a:p>
          <a:p>
            <a:pPr marL="0" indent="0">
              <a:buFont typeface="Arial" charset="0"/>
              <a:buNone/>
              <a:defRPr/>
            </a:pPr>
            <a:endParaRPr lang="sk-SK" dirty="0"/>
          </a:p>
        </p:txBody>
      </p:sp>
      <p:pic>
        <p:nvPicPr>
          <p:cNvPr id="2052" name="Picture 14" descr="Logo_OPV_farebne-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4581525"/>
            <a:ext cx="72548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logo_ASFEU_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581525"/>
            <a:ext cx="14509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6" descr="ESF_logo_SK_ma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4581525"/>
            <a:ext cx="8223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360045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k-SK" sz="6700" dirty="0" smtClean="0">
                <a:solidFill>
                  <a:schemeClr val="accent1">
                    <a:lumMod val="75000"/>
                  </a:schemeClr>
                </a:solidFill>
              </a:rPr>
              <a:t>Zo života umelca – čítajte</a:t>
            </a:r>
          </a:p>
          <a:p>
            <a:pPr>
              <a:buNone/>
            </a:pPr>
            <a:r>
              <a:rPr lang="sk-SK" sz="112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k-SK" sz="3600" dirty="0" smtClean="0"/>
              <a:t>Očová je jeho srdcová záležitosť. </a:t>
            </a:r>
          </a:p>
          <a:p>
            <a:pPr>
              <a:buNone/>
            </a:pPr>
            <a:r>
              <a:rPr lang="sk-SK" sz="3600" dirty="0" smtClean="0"/>
              <a:t>	Milovaná a milujúca dedina, ktorú preslávil všade, kam prišiel. Mal rád obyčajných ľudí, od ktorých vždy čerpal múdrosť, čestnosť, krásny a vrelý vzťah k ľudovej piesni. </a:t>
            </a: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udalosti.noviny.sk/uploads/tx_media_files/thumbs/800x448/Berky-Mrenica_starsi_13044.jpg"/>
          <p:cNvPicPr>
            <a:picLocks noChangeAspect="1" noChangeArrowheads="1"/>
          </p:cNvPicPr>
          <p:nvPr/>
        </p:nvPicPr>
        <p:blipFill>
          <a:blip r:embed="rId5" cstate="print"/>
          <a:srcRect l="4992" t="3143" r="1414"/>
          <a:stretch>
            <a:fillRect/>
          </a:stretch>
        </p:blipFill>
        <p:spPr bwMode="auto">
          <a:xfrm>
            <a:off x="3500430" y="3286124"/>
            <a:ext cx="5072098" cy="2957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18859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k-SK" sz="4100" dirty="0" smtClean="0">
                <a:solidFill>
                  <a:schemeClr val="accent1">
                    <a:lumMod val="75000"/>
                  </a:schemeClr>
                </a:solidFill>
              </a:rPr>
              <a:t>Umelecký život</a:t>
            </a: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sz="3100" dirty="0" smtClean="0"/>
              <a:t>pôsobil v SĽUK – u</a:t>
            </a:r>
          </a:p>
          <a:p>
            <a:r>
              <a:rPr lang="sk-SK" sz="3100" dirty="0" smtClean="0"/>
              <a:t>s ním precestoval 52 krajín sveta – napr. India, USA, Filipíny</a:t>
            </a:r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http://img.cas.sk/img/12/gallery/677369_jan-berky-mrenic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2428868"/>
            <a:ext cx="4929222" cy="3651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274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Umelecký život</a:t>
            </a:r>
          </a:p>
          <a:p>
            <a:r>
              <a:rPr lang="sk-SK" sz="3200" dirty="0" smtClean="0"/>
              <a:t>založil špičkové hudobné teleso </a:t>
            </a: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DIABOLSKÉ HUSLE</a:t>
            </a:r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6" name="Picture 2" descr="http://www.diabolskehusle.sk/wp-content/uploads/diabolske-husle-kapel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714620"/>
            <a:ext cx="578647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57158" y="192880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071802" y="685800"/>
            <a:ext cx="5691198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Vyznamenania</a:t>
            </a:r>
          </a:p>
          <a:p>
            <a:pPr algn="ctr">
              <a:buNone/>
            </a:pPr>
            <a:r>
              <a:rPr lang="sk-SK" sz="3200" dirty="0" smtClean="0"/>
              <a:t> </a:t>
            </a: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21444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ĺžnik 8"/>
          <p:cNvSpPr/>
          <p:nvPr/>
        </p:nvSpPr>
        <p:spPr>
          <a:xfrm>
            <a:off x="3000364" y="1166843"/>
            <a:ext cx="578647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Posol Slovenska – za šírenie dobrého mena v   </a:t>
            </a:r>
          </a:p>
          <a:p>
            <a:r>
              <a:rPr lang="sk-SK" dirty="0" smtClean="0"/>
              <a:t>   zahraničí udelené denníkom Slovenská republika  </a:t>
            </a:r>
          </a:p>
          <a:p>
            <a:r>
              <a:rPr lang="sk-SK" dirty="0" smtClean="0"/>
              <a:t>   </a:t>
            </a:r>
            <a:r>
              <a:rPr lang="sk-SK" dirty="0" smtClean="0">
                <a:solidFill>
                  <a:srgbClr val="0070C0"/>
                </a:solidFill>
              </a:rPr>
              <a:t>(1995),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Pribinov kríž </a:t>
            </a:r>
            <a:r>
              <a:rPr lang="sk-SK" dirty="0" smtClean="0">
                <a:solidFill>
                  <a:srgbClr val="0070C0"/>
                </a:solidFill>
              </a:rPr>
              <a:t>(1997), 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Slovak </a:t>
            </a:r>
            <a:r>
              <a:rPr lang="sk-SK" dirty="0" err="1" smtClean="0"/>
              <a:t>Gold</a:t>
            </a:r>
            <a:r>
              <a:rPr lang="sk-SK" dirty="0" smtClean="0"/>
              <a:t> </a:t>
            </a:r>
            <a:r>
              <a:rPr lang="sk-SK" dirty="0" smtClean="0">
                <a:solidFill>
                  <a:srgbClr val="0070C0"/>
                </a:solidFill>
              </a:rPr>
              <a:t>(1997), 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Krištáľové krídlo za rok 2002 za prínos v oblasti   </a:t>
            </a:r>
          </a:p>
          <a:p>
            <a:r>
              <a:rPr lang="sk-SK" dirty="0" smtClean="0"/>
              <a:t>   hudby </a:t>
            </a:r>
            <a:r>
              <a:rPr lang="sk-SK" dirty="0" smtClean="0">
                <a:solidFill>
                  <a:srgbClr val="0070C0"/>
                </a:solidFill>
              </a:rPr>
              <a:t>(2003), 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Cenu mesta Zvolen za celoživotné dielo </a:t>
            </a:r>
            <a:r>
              <a:rPr lang="sk-SK" dirty="0" smtClean="0">
                <a:solidFill>
                  <a:srgbClr val="0070C0"/>
                </a:solidFill>
              </a:rPr>
              <a:t>(2003), 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Čestná cena desaťročia Slovak </a:t>
            </a:r>
            <a:r>
              <a:rPr lang="sk-SK" dirty="0" err="1" smtClean="0"/>
              <a:t>Gold</a:t>
            </a:r>
            <a:r>
              <a:rPr lang="sk-SK" dirty="0" smtClean="0"/>
              <a:t> (</a:t>
            </a:r>
            <a:r>
              <a:rPr lang="sk-SK" dirty="0" smtClean="0">
                <a:solidFill>
                  <a:srgbClr val="0070C0"/>
                </a:solidFill>
              </a:rPr>
              <a:t>2004), 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Cena Banskobystrického samosprávneho kraja za     </a:t>
            </a:r>
          </a:p>
          <a:p>
            <a:r>
              <a:rPr lang="sk-SK" dirty="0" smtClean="0"/>
              <a:t>   jedinečnú a majstrovskú interpretáciu ľudovej hudby  </a:t>
            </a:r>
          </a:p>
          <a:p>
            <a:r>
              <a:rPr lang="sk-SK" dirty="0" smtClean="0"/>
              <a:t>   a zviditeľňovanie Slovenska v zahraničí </a:t>
            </a:r>
            <a:r>
              <a:rPr lang="sk-SK" dirty="0" smtClean="0">
                <a:solidFill>
                  <a:srgbClr val="0070C0"/>
                </a:solidFill>
              </a:rPr>
              <a:t>(2006). </a:t>
            </a:r>
          </a:p>
        </p:txBody>
      </p:sp>
      <p:pic>
        <p:nvPicPr>
          <p:cNvPr id="12" name="Obrázok 11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bdĺžnik 15"/>
          <p:cNvSpPr/>
          <p:nvPr/>
        </p:nvSpPr>
        <p:spPr>
          <a:xfrm>
            <a:off x="-785850" y="40418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 </a:t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k-SK" sz="3200" b="1" dirty="0" smtClean="0"/>
              <a:t>	Hudobná tvorba:</a:t>
            </a:r>
            <a:r>
              <a:rPr lang="sk-SK" sz="3200" dirty="0" smtClean="0"/>
              <a:t> </a:t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>12 LP platní </a:t>
            </a:r>
            <a:br>
              <a:rPr lang="sk-SK" sz="3200" dirty="0" smtClean="0"/>
            </a:br>
            <a:r>
              <a:rPr lang="sk-SK" sz="3200" b="1" dirty="0" smtClean="0"/>
              <a:t>1998</a:t>
            </a:r>
            <a:r>
              <a:rPr lang="sk-SK" sz="3200" dirty="0" smtClean="0"/>
              <a:t> Povedzte mojej materi (CD) </a:t>
            </a:r>
            <a:br>
              <a:rPr lang="sk-SK" sz="3200" dirty="0" smtClean="0"/>
            </a:br>
            <a:r>
              <a:rPr lang="sk-SK" sz="3200" b="1" dirty="0" smtClean="0"/>
              <a:t>2000</a:t>
            </a:r>
            <a:r>
              <a:rPr lang="sk-SK" sz="3200" dirty="0" smtClean="0"/>
              <a:t> </a:t>
            </a:r>
            <a:r>
              <a:rPr lang="sk-SK" sz="3200" dirty="0" err="1" smtClean="0"/>
              <a:t>Folklorika</a:t>
            </a:r>
            <a:r>
              <a:rPr lang="sk-SK" sz="3200" dirty="0" smtClean="0"/>
              <a:t> (spolu s Martinom    </a:t>
            </a:r>
          </a:p>
          <a:p>
            <a:pPr>
              <a:buNone/>
            </a:pPr>
            <a:r>
              <a:rPr lang="sk-SK" sz="3200" dirty="0" smtClean="0"/>
              <a:t>                 </a:t>
            </a:r>
            <a:r>
              <a:rPr lang="sk-SK" sz="3200" dirty="0" err="1" smtClean="0"/>
              <a:t>Babjakom</a:t>
            </a:r>
            <a:r>
              <a:rPr lang="sk-SK" sz="3200" dirty="0" smtClean="0"/>
              <a:t>; CD) </a:t>
            </a:r>
            <a:br>
              <a:rPr lang="sk-SK" sz="3200" dirty="0" smtClean="0"/>
            </a:br>
            <a:r>
              <a:rPr lang="sk-SK" sz="3200" b="1" dirty="0" smtClean="0"/>
              <a:t>2001</a:t>
            </a:r>
            <a:r>
              <a:rPr lang="sk-SK" sz="3200" dirty="0" smtClean="0"/>
              <a:t> Veselo s husličkami po svete </a:t>
            </a:r>
            <a:br>
              <a:rPr lang="sk-SK" sz="3200" dirty="0" smtClean="0"/>
            </a:br>
            <a:r>
              <a:rPr lang="sk-SK" sz="3200" b="1" dirty="0" smtClean="0"/>
              <a:t>2003</a:t>
            </a:r>
            <a:r>
              <a:rPr lang="sk-SK" sz="3200" dirty="0" smtClean="0"/>
              <a:t> Na dobrú náladu (CD) </a:t>
            </a:r>
            <a:br>
              <a:rPr lang="sk-SK" sz="3200" dirty="0" smtClean="0"/>
            </a:br>
            <a:r>
              <a:rPr lang="sk-SK" sz="3200" b="1" dirty="0" smtClean="0"/>
              <a:t>Primášov sen</a:t>
            </a:r>
            <a:r>
              <a:rPr lang="sk-SK" sz="3200" dirty="0" smtClean="0"/>
              <a:t> (zlatý nosič za predaj viac ako </a:t>
            </a:r>
          </a:p>
          <a:p>
            <a:pPr>
              <a:buNone/>
            </a:pPr>
            <a:r>
              <a:rPr lang="sk-SK" sz="3200" dirty="0" smtClean="0"/>
              <a:t>                 5000 kusov) </a:t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b="1" dirty="0" smtClean="0"/>
              <a:t>Knižná tvorba:</a:t>
            </a:r>
            <a:r>
              <a:rPr lang="sk-SK" sz="3200" dirty="0" smtClean="0"/>
              <a:t> </a:t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b="1" dirty="0" smtClean="0"/>
              <a:t>1993 </a:t>
            </a:r>
            <a:r>
              <a:rPr lang="sk-SK" sz="3200" dirty="0" smtClean="0"/>
              <a:t> zbierka 50 najznámejších rómskych    </a:t>
            </a:r>
          </a:p>
          <a:p>
            <a:pPr>
              <a:buNone/>
            </a:pPr>
            <a:r>
              <a:rPr lang="sk-SK" sz="3200" dirty="0" smtClean="0"/>
              <a:t>                piesní – Náne </a:t>
            </a:r>
            <a:r>
              <a:rPr lang="sk-SK" sz="3200" dirty="0" err="1" smtClean="0"/>
              <a:t>odá</a:t>
            </a:r>
            <a:r>
              <a:rPr lang="sk-SK" sz="3200" dirty="0" smtClean="0"/>
              <a:t> </a:t>
            </a:r>
            <a:r>
              <a:rPr lang="sk-SK" sz="3200" dirty="0" err="1" smtClean="0"/>
              <a:t>lavutari</a:t>
            </a:r>
            <a:r>
              <a:rPr lang="sk-SK" sz="3200" dirty="0" smtClean="0"/>
              <a:t> </a:t>
            </a:r>
            <a:br>
              <a:rPr lang="sk-SK" sz="3200" dirty="0" smtClean="0"/>
            </a:br>
            <a:r>
              <a:rPr lang="sk-SK" sz="3200" b="1" dirty="0" smtClean="0"/>
              <a:t>2001</a:t>
            </a:r>
            <a:r>
              <a:rPr lang="sk-SK" sz="3200" dirty="0" smtClean="0"/>
              <a:t> Veselo s husličkami po svete (venované    </a:t>
            </a:r>
          </a:p>
          <a:p>
            <a:pPr>
              <a:buNone/>
            </a:pPr>
            <a:r>
              <a:rPr lang="sk-SK" sz="3200" dirty="0" smtClean="0"/>
              <a:t>                svojej žene a dobrým ľuďom) </a:t>
            </a:r>
            <a:br>
              <a:rPr lang="sk-SK" sz="3200" dirty="0" smtClean="0"/>
            </a:br>
            <a:r>
              <a:rPr lang="sk-SK" sz="3200" b="1" dirty="0" smtClean="0"/>
              <a:t>2006</a:t>
            </a:r>
            <a:r>
              <a:rPr lang="sk-SK" sz="3200" dirty="0" smtClean="0"/>
              <a:t> Rómske piesne a múdre slová (spolu s    </a:t>
            </a:r>
          </a:p>
          <a:p>
            <a:pPr>
              <a:buNone/>
            </a:pPr>
            <a:r>
              <a:rPr lang="sk-SK" sz="3200" dirty="0" smtClean="0"/>
              <a:t>                dcérou </a:t>
            </a:r>
            <a:r>
              <a:rPr lang="sk-SK" sz="3200" dirty="0" err="1" smtClean="0"/>
              <a:t>Aninou</a:t>
            </a:r>
            <a:r>
              <a:rPr lang="sk-SK" sz="3200" dirty="0" smtClean="0"/>
              <a:t>) </a:t>
            </a:r>
            <a:br>
              <a:rPr lang="sk-SK" sz="3200" dirty="0" smtClean="0"/>
            </a:br>
            <a:endParaRPr lang="sk-SK" sz="3200" dirty="0" smtClean="0"/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Zdroje</a:t>
            </a:r>
          </a:p>
          <a:p>
            <a:pPr>
              <a:buNone/>
            </a:pPr>
            <a:endParaRPr lang="sk-SK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sk-SK" sz="24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http://sk.wikipedia.org/</a:t>
            </a:r>
            <a:r>
              <a:rPr lang="sk-SK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virtuóz</a:t>
            </a:r>
          </a:p>
          <a:p>
            <a:pPr>
              <a:buNone/>
            </a:pPr>
            <a:r>
              <a:rPr lang="sk-SK" sz="2400" dirty="0" err="1" smtClean="0">
                <a:hlinkClick r:id="rId3"/>
              </a:rPr>
              <a:t>www.osobnosti.sk</a:t>
            </a:r>
            <a:endParaRPr lang="sk-SK" sz="2400" dirty="0" smtClean="0"/>
          </a:p>
          <a:p>
            <a:pPr>
              <a:buNone/>
            </a:pPr>
            <a:r>
              <a:rPr lang="sk-SK" sz="2400" dirty="0" err="1" smtClean="0">
                <a:hlinkClick r:id="rId4"/>
              </a:rPr>
              <a:t>www.google.sk</a:t>
            </a:r>
            <a:r>
              <a:rPr lang="sk-SK" sz="2400" dirty="0" smtClean="0"/>
              <a:t> /obrázky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Obrázok 7" descr="Ján Berky Mrenica">
            <a:hlinkClick r:id="rId5" tooltip="&quot;Ján Berky Mrenica&quot;"/>
          </p:cNvPr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l_fi" descr="http://userserve-ak.last.fm/serve/_/52864909/Jn+Berky+Mrenica+berky.jpg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st.</a:t>
            </a:r>
            <a:br>
              <a:rPr lang="sk-SK" dirty="0" smtClean="0"/>
            </a:br>
            <a:r>
              <a:rPr lang="sk-SK" sz="3100" i="1" dirty="0" smtClean="0"/>
              <a:t>husľový virtuóz, skladateľ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k-SK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Vypracovala: Mgr. Andrea </a:t>
            </a:r>
            <a:r>
              <a:rPr lang="sk-SK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Kristeľová</a:t>
            </a:r>
            <a: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sk-SK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sk-SK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Obrázok 6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1285852" y="2857496"/>
            <a:ext cx="3308985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userserve-ak.last.fm/serve/_/52864909/Jn+Berky+Mrenica+berky.jpg"/>
          <p:cNvPicPr/>
          <p:nvPr/>
        </p:nvPicPr>
        <p:blipFill>
          <a:blip r:embed="rId4" cstate="print">
            <a:grayscl/>
          </a:blip>
          <a:srcRect r="11321"/>
          <a:stretch>
            <a:fillRect/>
          </a:stretch>
        </p:blipFill>
        <p:spPr bwMode="auto">
          <a:xfrm>
            <a:off x="4572000" y="2857496"/>
            <a:ext cx="3357586" cy="306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Motto</a:t>
            </a:r>
          </a:p>
          <a:p>
            <a:pPr>
              <a:buNone/>
            </a:pPr>
            <a:endParaRPr lang="sk-SK" sz="2200" i="1" dirty="0" smtClean="0"/>
          </a:p>
          <a:p>
            <a:pPr>
              <a:buNone/>
            </a:pPr>
            <a:endParaRPr lang="sk-SK" sz="2200" i="1" dirty="0" smtClean="0"/>
          </a:p>
          <a:p>
            <a:pPr>
              <a:buNone/>
            </a:pPr>
            <a:endParaRPr lang="sk-SK" sz="2200" i="1" dirty="0" smtClean="0"/>
          </a:p>
          <a:p>
            <a:pPr>
              <a:buNone/>
            </a:pPr>
            <a:endParaRPr lang="sk-SK" sz="2200" i="1" dirty="0" smtClean="0"/>
          </a:p>
          <a:p>
            <a:pPr>
              <a:buNone/>
            </a:pPr>
            <a:r>
              <a:rPr lang="sk-SK" sz="2200" i="1" dirty="0" smtClean="0"/>
              <a:t>    „Slováci boli odjakživa ťažko skúšaní, ale hudba, folklór a odkazy našich predkov zdvíhali našich ľudí zo zeme bez rozdielu, či to bol </a:t>
            </a:r>
            <a:r>
              <a:rPr lang="sk-SK" sz="2200" i="1" dirty="0" err="1" smtClean="0"/>
              <a:t>Rusín</a:t>
            </a:r>
            <a:r>
              <a:rPr lang="sk-SK" sz="2200" i="1" dirty="0" smtClean="0"/>
              <a:t>, Slovák, Róm. </a:t>
            </a:r>
            <a:r>
              <a:rPr lang="sk-SK" sz="2200" i="1" dirty="0" smtClean="0">
                <a:solidFill>
                  <a:schemeClr val="accent1">
                    <a:lumMod val="75000"/>
                  </a:schemeClr>
                </a:solidFill>
              </a:rPr>
              <a:t>Dôležité je uvedomiť si, že každý človek si je rovný. </a:t>
            </a:r>
            <a:r>
              <a:rPr lang="sk-SK" sz="2200" i="1" dirty="0" smtClean="0"/>
              <a:t>Pretože všetci sme tu na tejto Zemi len na krátkej návšteve.“</a:t>
            </a:r>
            <a:endParaRPr lang="sk-SK" sz="2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www.osobnosti.sk/foto/berky_mrenica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702" y="928670"/>
            <a:ext cx="142876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l_fi" descr="http://files.kniznica-sgzp.webnode.sk/200002683-852ce8626b/Mrenica_Jan_Berky2.jpg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40000" contrast="-63000"/>
          </a:blip>
          <a:srcRect/>
          <a:stretch>
            <a:fillRect/>
          </a:stretch>
        </p:blipFill>
        <p:spPr bwMode="auto">
          <a:xfrm>
            <a:off x="3143240" y="1857364"/>
            <a:ext cx="5357850" cy="41434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Vizitka</a:t>
            </a:r>
          </a:p>
          <a:p>
            <a:pPr algn="ctr">
              <a:buNone/>
            </a:pPr>
            <a:endParaRPr lang="sk-SK" sz="3200" dirty="0" smtClean="0"/>
          </a:p>
          <a:p>
            <a:pPr algn="ctr">
              <a:buNone/>
            </a:pPr>
            <a:r>
              <a:rPr lang="sk-SK" sz="3200" dirty="0" smtClean="0"/>
              <a:t>*11.05.1939 †12.10.2008 </a:t>
            </a:r>
          </a:p>
          <a:p>
            <a:pPr algn="ctr">
              <a:buNone/>
            </a:pPr>
            <a:endParaRPr lang="sk-SK" sz="3200" dirty="0" smtClean="0"/>
          </a:p>
          <a:p>
            <a:r>
              <a:rPr lang="sk-SK" sz="2000" b="1" dirty="0" smtClean="0"/>
              <a:t>Miesto narodenia</a:t>
            </a:r>
            <a:r>
              <a:rPr lang="sk-SK" sz="2000" dirty="0" smtClean="0"/>
              <a:t>: 	Očová  /pri Zvolene/</a:t>
            </a:r>
          </a:p>
          <a:p>
            <a:r>
              <a:rPr lang="sk-SK" sz="2000" b="1" dirty="0" smtClean="0"/>
              <a:t>Partnerka</a:t>
            </a:r>
            <a:r>
              <a:rPr lang="sk-SK" sz="2000" dirty="0" smtClean="0"/>
              <a:t>: 		Eva </a:t>
            </a:r>
            <a:r>
              <a:rPr lang="sk-SK" sz="2000" dirty="0" err="1" smtClean="0"/>
              <a:t>Berkyová</a:t>
            </a:r>
            <a:r>
              <a:rPr lang="sk-SK" sz="2000" dirty="0" smtClean="0"/>
              <a:t> </a:t>
            </a:r>
          </a:p>
          <a:p>
            <a:r>
              <a:rPr lang="sk-SK" sz="2000" b="1" dirty="0" smtClean="0"/>
              <a:t>Vek:</a:t>
            </a:r>
            <a:r>
              <a:rPr lang="sk-SK" sz="2000" dirty="0" smtClean="0"/>
              <a:t> 		69 rokov </a:t>
            </a:r>
          </a:p>
          <a:p>
            <a:r>
              <a:rPr lang="sk-SK" sz="2000" b="1" dirty="0" smtClean="0"/>
              <a:t>Znamenie:</a:t>
            </a:r>
            <a:r>
              <a:rPr lang="sk-SK" sz="2000" dirty="0" smtClean="0"/>
              <a:t> 		Býk </a:t>
            </a:r>
          </a:p>
          <a:p>
            <a:r>
              <a:rPr lang="sk-SK" sz="2000" b="1" dirty="0" smtClean="0"/>
              <a:t>Povolanie:</a:t>
            </a:r>
            <a:r>
              <a:rPr lang="sk-SK" sz="2000" dirty="0" smtClean="0"/>
              <a:t> 		husľový virtuóz,   </a:t>
            </a:r>
          </a:p>
          <a:p>
            <a:pPr>
              <a:buNone/>
            </a:pPr>
            <a:r>
              <a:rPr lang="sk-SK" sz="2000" dirty="0" smtClean="0"/>
              <a:t>                                             skladateľ </a:t>
            </a: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3" tooltip="&quot;Ján Berky Mrenica&quot;"/>
          </p:cNvPr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Husľový virtuóz - vysvetlenie</a:t>
            </a:r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r>
              <a:rPr lang="sk-SK" sz="3200" dirty="0" smtClean="0"/>
              <a:t>	</a:t>
            </a:r>
            <a:r>
              <a:rPr lang="sk-SK" sz="2800" dirty="0" smtClean="0"/>
              <a:t>je označenie pre </a:t>
            </a:r>
            <a:r>
              <a:rPr lang="sk-SK" sz="2800" dirty="0" smtClean="0">
                <a:solidFill>
                  <a:schemeClr val="accent1">
                    <a:lumMod val="75000"/>
                  </a:schemeClr>
                </a:solidFill>
                <a:hlinkClick r:id="rId2" action="ppaction://hlinkfile" tooltip="Človek"/>
              </a:rPr>
              <a:t>človeka</a:t>
            </a:r>
            <a:r>
              <a:rPr lang="sk-SK" sz="2800" dirty="0" smtClean="0"/>
              <a:t>, ktorý</a:t>
            </a:r>
          </a:p>
          <a:p>
            <a:pPr>
              <a:buNone/>
            </a:pPr>
            <a:r>
              <a:rPr lang="sk-SK" sz="2800" dirty="0" smtClean="0"/>
              <a:t>	prejavuje mimoriadne technické</a:t>
            </a:r>
          </a:p>
          <a:p>
            <a:pPr>
              <a:buNone/>
            </a:pPr>
            <a:r>
              <a:rPr lang="sk-SK" sz="2800" dirty="0" smtClean="0"/>
              <a:t>	schopnosti v hre na </a:t>
            </a:r>
            <a:r>
              <a:rPr lang="sk-SK" sz="2800" dirty="0" smtClean="0">
                <a:hlinkClick r:id="rId3" action="ppaction://hlinkfile" tooltip="Hudobný nástroj"/>
              </a:rPr>
              <a:t>hudobný nástroj</a:t>
            </a:r>
            <a:r>
              <a:rPr lang="sk-SK" sz="2800" dirty="0" smtClean="0"/>
              <a:t> - husle.</a:t>
            </a:r>
          </a:p>
          <a:p>
            <a:pPr>
              <a:buNone/>
            </a:pPr>
            <a:r>
              <a:rPr lang="sk-SK" sz="2800" dirty="0" smtClean="0"/>
              <a:t> 	</a:t>
            </a:r>
          </a:p>
          <a:p>
            <a:pPr>
              <a:buNone/>
            </a:pPr>
            <a:r>
              <a:rPr lang="sk-SK" sz="2800" dirty="0" smtClean="0"/>
              <a:t>	Táto schopnosť sa nazýva </a:t>
            </a:r>
            <a:r>
              <a:rPr lang="sk-SK" sz="2800" b="1" dirty="0" smtClean="0"/>
              <a:t>virtuozita. </a:t>
            </a:r>
          </a:p>
          <a:p>
            <a:pPr>
              <a:buNone/>
            </a:pPr>
            <a:r>
              <a:rPr lang="sk-SK" sz="2800" b="1" dirty="0" smtClean="0"/>
              <a:t>   </a:t>
            </a:r>
            <a:endParaRPr lang="sk-SK" sz="2800" dirty="0" smtClean="0"/>
          </a:p>
          <a:p>
            <a:pPr>
              <a:buNone/>
            </a:pPr>
            <a:r>
              <a:rPr lang="sk-SK" sz="2800" dirty="0" smtClean="0"/>
              <a:t>	Virtuózi sú často aj hudobní skladatelia, speváci. </a:t>
            </a: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4" tooltip="&quot;Ján Berky Mrenica&quot;"/>
          </p:cNvPr>
          <p:cNvPicPr/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3200" dirty="0" smtClean="0">
                <a:solidFill>
                  <a:schemeClr val="accent1">
                    <a:lumMod val="75000"/>
                  </a:schemeClr>
                </a:solidFill>
              </a:rPr>
              <a:t>Vzdelanie</a:t>
            </a: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sz="2400" dirty="0" smtClean="0"/>
              <a:t>Stredné odborné učilište Partizánske,</a:t>
            </a:r>
          </a:p>
          <a:p>
            <a:pPr>
              <a:buNone/>
            </a:pPr>
            <a:r>
              <a:rPr lang="sk-SK" sz="2400" dirty="0" smtClean="0"/>
              <a:t>    odbor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zámočník</a:t>
            </a:r>
          </a:p>
          <a:p>
            <a:r>
              <a:rPr lang="sk-SK" sz="2400" dirty="0" smtClean="0"/>
              <a:t>Štátne konzervatórium v Bratislave,</a:t>
            </a:r>
          </a:p>
          <a:p>
            <a:pPr>
              <a:buNone/>
            </a:pPr>
            <a:r>
              <a:rPr lang="sk-SK" sz="2400" dirty="0" smtClean="0"/>
              <a:t>    odbor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husle</a:t>
            </a:r>
          </a:p>
          <a:p>
            <a:pPr>
              <a:buNone/>
            </a:pPr>
            <a:r>
              <a:rPr lang="sk-SK" sz="3200" dirty="0" smtClean="0"/>
              <a:t/>
            </a:r>
            <a:br>
              <a:rPr lang="sk-SK" sz="3200" dirty="0" smtClean="0"/>
            </a:br>
            <a:endParaRPr lang="sk-SK" sz="3200" dirty="0" smtClean="0"/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i.sme.sk/cdata/4/41/4120974/MREN.jpg"/>
          <p:cNvPicPr/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12000" contrast="-2000"/>
          </a:blip>
          <a:srcRect/>
          <a:stretch>
            <a:fillRect/>
          </a:stretch>
        </p:blipFill>
        <p:spPr bwMode="auto">
          <a:xfrm>
            <a:off x="4286248" y="3643314"/>
            <a:ext cx="3357586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k-SK" sz="11200" dirty="0" smtClean="0">
                <a:solidFill>
                  <a:schemeClr val="accent1">
                    <a:lumMod val="75000"/>
                  </a:schemeClr>
                </a:solidFill>
              </a:rPr>
              <a:t>Zo života umelca - čítajte</a:t>
            </a:r>
          </a:p>
          <a:p>
            <a:pPr>
              <a:buNone/>
            </a:pPr>
            <a:r>
              <a:rPr lang="sk-SK" sz="11200" dirty="0" smtClean="0"/>
              <a:t>	</a:t>
            </a:r>
          </a:p>
          <a:p>
            <a:pPr>
              <a:buNone/>
            </a:pPr>
            <a:r>
              <a:rPr lang="sk-SK" sz="3200" dirty="0" smtClean="0"/>
              <a:t>	</a:t>
            </a:r>
            <a:r>
              <a:rPr lang="sk-SK" sz="7200" dirty="0" smtClean="0"/>
              <a:t>Ján </a:t>
            </a:r>
            <a:r>
              <a:rPr lang="sk-SK" sz="7200" dirty="0" err="1" smtClean="0"/>
              <a:t>Berky</a:t>
            </a:r>
            <a:r>
              <a:rPr lang="sk-SK" sz="7200" dirty="0" smtClean="0"/>
              <a:t> mal 4 súrodencov. Keďže ho mohli nájsť všade, kde bola voda, obzvlášť rád chytal v potoku ryby, dostal prívlastok </a:t>
            </a:r>
            <a:r>
              <a:rPr lang="sk-SK" sz="7200" dirty="0" err="1" smtClean="0"/>
              <a:t>Mrenica</a:t>
            </a:r>
            <a:r>
              <a:rPr lang="sk-SK" sz="7200" dirty="0" smtClean="0"/>
              <a:t>. V ranom veku sa stal polosirotou. Tesne pred koncom vojny mu zabili mamu, po ktorej zdedil hudobný talent. Jeho prvé vystúpenia s vareškami dopĺňala prekrásnym, </a:t>
            </a:r>
            <a:r>
              <a:rPr lang="sk-SK" sz="7200" dirty="0" err="1" smtClean="0"/>
              <a:t>ľúbozvučným</a:t>
            </a:r>
            <a:r>
              <a:rPr lang="sk-SK" sz="7200" dirty="0" smtClean="0"/>
              <a:t> spevom práve ona. </a:t>
            </a:r>
          </a:p>
          <a:p>
            <a:pPr>
              <a:buNone/>
            </a:pPr>
            <a:r>
              <a:rPr lang="sk-SK" sz="7200" dirty="0" smtClean="0"/>
              <a:t>	Už ako 7 </a:t>
            </a:r>
            <a:r>
              <a:rPr lang="sk-SK" sz="7200" dirty="0" err="1" smtClean="0"/>
              <a:t>ročnýsi</a:t>
            </a:r>
            <a:r>
              <a:rPr lang="sk-SK" sz="7200" dirty="0" smtClean="0"/>
              <a:t> privyrábal vyhrávaním pod oknami bohatých gazdov vo svojom rodisku. Prvé ozajstné husle dostal od chudobnej vdovice , </a:t>
            </a:r>
            <a:r>
              <a:rPr lang="sk-SK" sz="7200" dirty="0" err="1" smtClean="0"/>
              <a:t>ktorámu</a:t>
            </a:r>
            <a:r>
              <a:rPr lang="sk-SK" sz="7200" dirty="0" smtClean="0"/>
              <a:t> povedala:</a:t>
            </a:r>
          </a:p>
          <a:p>
            <a:pPr>
              <a:buNone/>
            </a:pPr>
            <a:r>
              <a:rPr lang="sk-SK" sz="7200" dirty="0" smtClean="0"/>
              <a:t>	 „Janko, na, tu máš husle od môjho nebohého muža, hraj na nich a spomínaj na mňa v dobrom.“ </a:t>
            </a:r>
          </a:p>
          <a:p>
            <a:pPr>
              <a:buNone/>
            </a:pPr>
            <a:r>
              <a:rPr lang="sk-SK" sz="7200" dirty="0" smtClean="0"/>
              <a:t>	Popri ťažkom a neradostnom detstve sníval sen – študovať hru na husliach. </a:t>
            </a:r>
          </a:p>
          <a:p>
            <a:pPr>
              <a:buNone/>
            </a:pPr>
            <a:r>
              <a:rPr lang="sk-SK" sz="7200" dirty="0" smtClean="0"/>
              <a:t>	 Sen sa mu splnil až neskôr, lebo biedne pomery doma ho prinútili ísť do učenia, kde by získal bezplatné ubytovanie a stravu. Tak sa dostal do SOU v Partizánskom. Práve v ňom pôsobil majster odborného výcviku, ktorý ho mal rád. Vedel, že túži po hudobnom vzdelaní, že chce hrať na husliach. </a:t>
            </a:r>
            <a:br>
              <a:rPr lang="sk-SK" sz="7200" dirty="0" smtClean="0"/>
            </a:br>
            <a:r>
              <a:rPr lang="sk-SK" sz="6400" dirty="0" smtClean="0"/>
              <a:t/>
            </a:r>
            <a:br>
              <a:rPr lang="sk-SK" sz="6400" dirty="0" smtClean="0"/>
            </a:br>
            <a:r>
              <a:rPr lang="sk-SK" sz="6400" dirty="0" smtClean="0"/>
              <a:t> 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200" dirty="0" smtClean="0"/>
              <a:t/>
            </a:r>
            <a:br>
              <a:rPr lang="sk-SK" sz="3200" dirty="0" smtClean="0"/>
            </a:b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3200" dirty="0" smtClean="0"/>
              <a:t/>
            </a:r>
            <a:br>
              <a:rPr lang="sk-SK" sz="3200" dirty="0" smtClean="0"/>
            </a:br>
            <a:endParaRPr lang="sk-SK" sz="3200" dirty="0" smtClean="0"/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3149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k-SK" sz="11200" dirty="0" smtClean="0">
                <a:solidFill>
                  <a:schemeClr val="accent1">
                    <a:lumMod val="75000"/>
                  </a:schemeClr>
                </a:solidFill>
              </a:rPr>
              <a:t>Zo života umelca – čítajte</a:t>
            </a:r>
          </a:p>
          <a:p>
            <a:pPr>
              <a:buNone/>
            </a:pPr>
            <a:r>
              <a:rPr lang="sk-SK" sz="112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k-SK" sz="6600" dirty="0" smtClean="0"/>
              <a:t> </a:t>
            </a:r>
          </a:p>
          <a:p>
            <a:pPr>
              <a:buNone/>
            </a:pPr>
            <a:r>
              <a:rPr lang="sk-SK" sz="6600" dirty="0" smtClean="0"/>
              <a:t>	</a:t>
            </a:r>
            <a:r>
              <a:rPr lang="sk-SK" sz="8600" dirty="0" smtClean="0"/>
              <a:t>Ako výnimočný talent urobil skúšky na bratislavské konzervatórium. Láska k hudbe mu nedovolila, aby prestal snívať svoj sen. Ani vtedy, keď sa vracal domov, kde ho nikto nečakal a kde v skromnom domčeku žilo 8 ľudí. Ťažké chvíle ho posilňovali a upevňovali v ňom predsavzatie, že ak niekedy bude mať rodinu, jeho deti tento pocit nikdy nesmú zažiť a domov sa budú vracať rady. Toto želanie sa mu splnilo. </a:t>
            </a:r>
            <a:br>
              <a:rPr lang="sk-SK" sz="8600" dirty="0" smtClean="0"/>
            </a:br>
            <a:r>
              <a:rPr lang="sk-SK" sz="8600" dirty="0" smtClean="0"/>
              <a:t/>
            </a:r>
            <a:br>
              <a:rPr lang="sk-SK" sz="8600" dirty="0" smtClean="0"/>
            </a:br>
            <a:r>
              <a:rPr lang="sk-SK" sz="8600" dirty="0" smtClean="0"/>
              <a:t>Spolu s manželkou Evou vychoval tri deti, ktoré sa úspešne uplatnili v živote</a:t>
            </a:r>
            <a:r>
              <a:rPr lang="sk-SK" sz="6600" dirty="0" smtClean="0"/>
              <a:t>. </a:t>
            </a:r>
          </a:p>
          <a:p>
            <a:pPr>
              <a:buNone/>
            </a:pPr>
            <a:r>
              <a:rPr lang="sk-SK" sz="6600" dirty="0" smtClean="0"/>
              <a:t>	 </a:t>
            </a:r>
            <a:r>
              <a:rPr lang="sk-SK" sz="3200" dirty="0" smtClean="0"/>
              <a:t/>
            </a:r>
            <a:br>
              <a:rPr lang="sk-SK" sz="3200" dirty="0" smtClean="0"/>
            </a:br>
            <a:endParaRPr lang="sk-SK" sz="3200" dirty="0" smtClean="0"/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2"/>
          </p:nvPr>
        </p:nvSpPr>
        <p:spPr>
          <a:xfrm>
            <a:off x="381000" y="1916832"/>
            <a:ext cx="2318792" cy="4209331"/>
          </a:xfrm>
        </p:spPr>
        <p:txBody>
          <a:bodyPr>
            <a:normAutofit fontScale="850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Ján </a:t>
            </a:r>
            <a:r>
              <a:rPr lang="sk-SK" dirty="0" err="1" smtClean="0"/>
              <a:t>Berky</a:t>
            </a:r>
            <a:r>
              <a:rPr lang="sk-SK" dirty="0" smtClean="0"/>
              <a:t> – </a:t>
            </a:r>
            <a:r>
              <a:rPr lang="sk-SK" dirty="0" err="1" smtClean="0"/>
              <a:t>Mrenica</a:t>
            </a:r>
            <a:r>
              <a:rPr lang="sk-SK" dirty="0" smtClean="0"/>
              <a:t>, </a:t>
            </a:r>
            <a:r>
              <a:rPr lang="sk-SK" sz="1100" dirty="0" smtClean="0"/>
              <a:t>st.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i="1" dirty="0" smtClean="0"/>
              <a:t>husľový virtuóz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Motto</a:t>
            </a:r>
          </a:p>
          <a:p>
            <a:r>
              <a:rPr lang="sk-SK" dirty="0" smtClean="0"/>
              <a:t>Vizitka</a:t>
            </a:r>
          </a:p>
          <a:p>
            <a:r>
              <a:rPr lang="sk-SK" dirty="0" smtClean="0"/>
              <a:t>Husľový virtuóz – vysvetlenie</a:t>
            </a:r>
          </a:p>
          <a:p>
            <a:r>
              <a:rPr lang="sk-SK" dirty="0" smtClean="0"/>
              <a:t>Vzdelanie</a:t>
            </a:r>
          </a:p>
          <a:p>
            <a:r>
              <a:rPr lang="sk-SK" dirty="0" smtClean="0"/>
              <a:t>Zo života umelca</a:t>
            </a:r>
          </a:p>
          <a:p>
            <a:r>
              <a:rPr lang="sk-SK" dirty="0" smtClean="0"/>
              <a:t>Vyznamenania</a:t>
            </a:r>
          </a:p>
          <a:p>
            <a:r>
              <a:rPr lang="sk-SK" dirty="0" smtClean="0"/>
              <a:t>Tvorba</a:t>
            </a:r>
          </a:p>
          <a:p>
            <a:r>
              <a:rPr lang="sk-SK" dirty="0" smtClean="0"/>
              <a:t>Zdroje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24574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k-SK" sz="6700" dirty="0" smtClean="0">
                <a:solidFill>
                  <a:schemeClr val="accent1">
                    <a:lumMod val="75000"/>
                  </a:schemeClr>
                </a:solidFill>
              </a:rPr>
              <a:t>Zo života umelca – čítajte</a:t>
            </a:r>
          </a:p>
          <a:p>
            <a:pPr>
              <a:buNone/>
            </a:pPr>
            <a:r>
              <a:rPr lang="sk-SK" sz="112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sk-SK" sz="5100" dirty="0" smtClean="0"/>
              <a:t>Syn Janko je huslista, hrá v orchestri Diabolské husle, ktorý založil jeho otec. </a:t>
            </a:r>
            <a:endParaRPr lang="sk-SK" sz="5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k-SK" sz="3200" dirty="0" smtClean="0"/>
              <a:t/>
            </a:r>
            <a:br>
              <a:rPr lang="sk-SK" sz="3200" dirty="0" smtClean="0"/>
            </a:br>
            <a:endParaRPr lang="sk-SK" sz="3200" dirty="0" smtClean="0"/>
          </a:p>
          <a:p>
            <a:pPr algn="ctr">
              <a:buNone/>
            </a:pPr>
            <a:endParaRPr lang="sk-SK" sz="3200" dirty="0" smtClean="0"/>
          </a:p>
          <a:p>
            <a:pPr>
              <a:buNone/>
            </a:pPr>
            <a:endParaRPr lang="sk-SK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Podnadpis 2"/>
          <p:cNvSpPr>
            <a:spLocks noGrp="1"/>
          </p:cNvSpPr>
          <p:nvPr/>
        </p:nvSpPr>
        <p:spPr>
          <a:xfrm>
            <a:off x="1227584" y="1948461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1" name="Podnadpis 2"/>
          <p:cNvSpPr>
            <a:spLocks noGrp="1"/>
          </p:cNvSpPr>
          <p:nvPr/>
        </p:nvSpPr>
        <p:spPr>
          <a:xfrm>
            <a:off x="1371600" y="3212976"/>
            <a:ext cx="6400800" cy="24258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13" name="Obrázok 12" descr="Ján Berky Mrenica">
            <a:hlinkClick r:id="rId2" tooltip="&quot;Ján Berky Mrenica&quot;"/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44" y="857232"/>
            <a:ext cx="14287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l_fi" descr="http://userserve-ak.last.fm/serve/_/52864909/Jn+Berky+Mrenica+berky.jpg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4634"/>
          <a:stretch>
            <a:fillRect/>
          </a:stretch>
        </p:blipFill>
        <p:spPr bwMode="auto">
          <a:xfrm>
            <a:off x="1571604" y="857232"/>
            <a:ext cx="135732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img.cas.sk/img/12/title/489853-img-jan-berky-mrenica-st-umrtie-smrt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071810"/>
            <a:ext cx="421484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266</TotalTime>
  <Words>370</Words>
  <Application>Microsoft Office PowerPoint</Application>
  <PresentationFormat>Prezentácia na obrazovke (4:3)</PresentationFormat>
  <Paragraphs>255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Občiansky</vt:lpstr>
      <vt:lpstr>     </vt:lpstr>
      <vt:lpstr>Ján Berky – Mrenica, st. husľový virtuóz, skladateľ  Vypracovala: Mgr. Andrea Kristeľová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Jozef Cíger Hronský Webquest pre 5. ročník Špeciálnej základnej školy – A variant /ľahký stupeň MP/ Vypracovala: Mgr. Andrea Kristeľová Predmet: Slovenský jazyk a literatúra – zložka Čítanie</dc:title>
  <dc:creator>Hanička</dc:creator>
  <cp:lastModifiedBy>Kristelova</cp:lastModifiedBy>
  <cp:revision>57</cp:revision>
  <dcterms:created xsi:type="dcterms:W3CDTF">2012-12-20T17:04:56Z</dcterms:created>
  <dcterms:modified xsi:type="dcterms:W3CDTF">2013-02-19T14:16:22Z</dcterms:modified>
</cp:coreProperties>
</file>