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2A60-F8CD-4794-A28E-7021312A1C71}" type="datetimeFigureOut">
              <a:rPr lang="sk-SK" smtClean="0"/>
              <a:pPr/>
              <a:t>30. 6. 2011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9D44-7393-4CFF-A0DB-16A8E328B0A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y.atlas.sk/prakticke-pomocky/zivotopisy/51596/leonardo-da-vinci" TargetMode="External"/><Relationship Id="rId2" Type="http://schemas.openxmlformats.org/officeDocument/2006/relationships/hyperlink" Target="http://sk.wikipedia.org/wiki/Leonardo_da_Vin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sk/search?q=leonardo+da+vinci&amp;hl=sk&amp;client=firefox-a&amp;hs=6cX&amp;rls=org.mozilla:sk:official&amp;channel=np&amp;prmd=ivnsb&amp;tbm=isch&amp;tbo=u&amp;source=univ&amp;sa=X&amp;ei=_CoMTrz-H871sga5ucHoDg&amp;ved=0CDkQsAQ&amp;biw=1366&amp;bih=6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4357694"/>
            <a:ext cx="7772400" cy="1470025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Renesancia – </a:t>
            </a:r>
            <a:r>
              <a:rPr lang="sk-SK" sz="4800" dirty="0" err="1" smtClean="0">
                <a:solidFill>
                  <a:srgbClr val="FF0000"/>
                </a:solidFill>
                <a:latin typeface="Monotype Corsiva" pitchFamily="66" charset="0"/>
              </a:rPr>
              <a:t>Leonardo</a:t>
            </a: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4800" dirty="0" err="1" smtClean="0">
                <a:solidFill>
                  <a:srgbClr val="FF0000"/>
                </a:solidFill>
                <a:latin typeface="Monotype Corsiva" pitchFamily="66" charset="0"/>
              </a:rPr>
              <a:t>da</a:t>
            </a: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4800" dirty="0" err="1" smtClean="0">
                <a:solidFill>
                  <a:srgbClr val="FF0000"/>
                </a:solidFill>
                <a:latin typeface="Monotype Corsiva" pitchFamily="66" charset="0"/>
              </a:rPr>
              <a:t>Vinci</a:t>
            </a: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sk-SK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5357826"/>
            <a:ext cx="6400800" cy="17526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latin typeface="Monotype Corsiva" pitchFamily="66" charset="0"/>
              </a:rPr>
              <a:t>Mgr. Maroš Izák</a:t>
            </a:r>
            <a:endParaRPr lang="sk-SK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Obrázok 17" descr="C:\Users\Andrea Kristeľová\Pictures\agentura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ok 2" descr="ESF_logo_SK_m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114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Logo_OPV_farebne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oš\Desktop\Da Vinci\P100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Priekopník vedy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400" u="sng" dirty="0" smtClean="0">
                <a:latin typeface="Baveuse" pitchFamily="2" charset="-18"/>
              </a:rPr>
              <a:t>Lietajúce stroje</a:t>
            </a:r>
            <a:endParaRPr lang="sk-SK" sz="2400" u="sng" dirty="0">
              <a:latin typeface="Baveuse" pitchFamily="2" charset="-18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549359" y="5000636"/>
            <a:ext cx="261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„ </a:t>
            </a:r>
            <a:r>
              <a:rPr lang="sk-SK" dirty="0" err="1" smtClean="0">
                <a:solidFill>
                  <a:srgbClr val="0070C0"/>
                </a:solidFill>
                <a:latin typeface="Baveuse" pitchFamily="2" charset="-18"/>
              </a:rPr>
              <a:t>Semiornitottero</a:t>
            </a: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“</a:t>
            </a:r>
          </a:p>
          <a:p>
            <a:pPr algn="ctr"/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predchodca dnešného rogala</a:t>
            </a:r>
            <a:endParaRPr lang="sk-SK" dirty="0">
              <a:solidFill>
                <a:srgbClr val="0070C0"/>
              </a:solidFill>
              <a:latin typeface="Baveuse" pitchFamily="2" charset="-18"/>
            </a:endParaRPr>
          </a:p>
        </p:txBody>
      </p:sp>
      <p:pic>
        <p:nvPicPr>
          <p:cNvPr id="1027" name="Picture 3" descr="C:\Users\Maroš\Desktop\Da Vinci\P100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278606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rgbClr val="FF0000"/>
                </a:solidFill>
                <a:latin typeface="Blue Highway Linocut" pitchFamily="2" charset="-18"/>
              </a:rPr>
              <a:t>Padák</a:t>
            </a:r>
            <a:endParaRPr lang="sk-SK" dirty="0">
              <a:solidFill>
                <a:srgbClr val="FF0000"/>
              </a:solidFill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Baveuse" pitchFamily="2" charset="-18"/>
              </a:rPr>
              <a:t>Leonardov projekt pyramídovej konštrukcie</a:t>
            </a:r>
            <a:endParaRPr lang="sk-SK" sz="2000" dirty="0">
              <a:solidFill>
                <a:srgbClr val="FFFF00"/>
              </a:solidFill>
              <a:latin typeface="Baveuse" pitchFamily="2" charset="-18"/>
            </a:endParaRPr>
          </a:p>
        </p:txBody>
      </p:sp>
      <p:pic>
        <p:nvPicPr>
          <p:cNvPr id="3074" name="Picture 2" descr="C:\Users\Maroš\Desktop\Da Vinci\P100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190981"/>
            <a:ext cx="2000264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rgbClr val="FF0000"/>
                </a:solidFill>
                <a:latin typeface="Blue Highway Linocut" pitchFamily="2" charset="-18"/>
              </a:rPr>
              <a:t>Letecká skrutka</a:t>
            </a:r>
            <a:endParaRPr lang="sk-SK" dirty="0">
              <a:solidFill>
                <a:srgbClr val="FF0000"/>
              </a:solidFill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Najstaršia štúdia vrtuľníka</a:t>
            </a:r>
            <a:endParaRPr lang="sk-SK" dirty="0">
              <a:solidFill>
                <a:srgbClr val="0070C0"/>
              </a:solidFill>
              <a:latin typeface="Baveuse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sk-SK" sz="4000" u="sng" dirty="0" smtClean="0">
                <a:latin typeface="Blue Highway Linocut" pitchFamily="2" charset="-18"/>
              </a:rPr>
              <a:t>Pracovné stroje</a:t>
            </a:r>
            <a:endParaRPr lang="sk-SK" sz="4000" u="sng" dirty="0"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  <a:latin typeface="Baveuse" pitchFamily="2" charset="-18"/>
              </a:rPr>
              <a:t>Otočný žeriav</a:t>
            </a:r>
            <a:endParaRPr lang="sk-SK" sz="2400" dirty="0">
              <a:solidFill>
                <a:srgbClr val="FF0000"/>
              </a:solidFill>
              <a:latin typeface="Baveuse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solidFill>
                  <a:srgbClr val="FF0000"/>
                </a:solidFill>
                <a:latin typeface="Blue Highway Linocut" pitchFamily="2" charset="-18"/>
              </a:rPr>
              <a:t>Vojnové stroje</a:t>
            </a:r>
            <a:endParaRPr lang="sk-SK" dirty="0">
              <a:solidFill>
                <a:srgbClr val="FF0000"/>
              </a:solidFill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  <a:latin typeface="Baveuse" pitchFamily="2" charset="-18"/>
              </a:rPr>
              <a:t>Predchodca  „tanku“ malo ho riadiť osem mužov</a:t>
            </a:r>
          </a:p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  <a:latin typeface="Baveuse" pitchFamily="2" charset="-18"/>
              </a:rPr>
              <a:t>pomocou guľových ložísk</a:t>
            </a:r>
          </a:p>
        </p:txBody>
      </p:sp>
      <p:pic>
        <p:nvPicPr>
          <p:cNvPr id="5122" name="Picture 2" descr="C:\Users\Maroš\Desktop\Da Vinci\P100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Bibliografia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  <a:hlinkClick r:id="rId2"/>
              </a:rPr>
              <a:t>http://sk.wikipedia.org/wiki/Leonardo_da_Vinci</a:t>
            </a:r>
            <a:endParaRPr lang="sk-SK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  <a:hlinkClick r:id="rId3"/>
              </a:rPr>
              <a:t>http://referaty.atlas.sk/prakticke-pomocky/zivotopisy/51596/leonardo-da-vinci</a:t>
            </a:r>
            <a:endParaRPr lang="sk-SK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  <a:hlinkClick r:id="rId4"/>
              </a:rPr>
              <a:t>http://www.google.sk/search?q=leonardo+da+vinci&amp;hl=sk&amp;client=firefox-a&amp;hs=6cX&amp;rls=org.mozilla:sk:official&amp;channel=np&amp;prmd=ivnsb&amp;tbm=isch&amp;tbo=u&amp;source=univ&amp;sa=X&amp;ei=_CoMTrz-H871sga5ucHoDg&amp;ved=0CDkQsAQ&amp;biw=1366&amp;bih=665</a:t>
            </a:r>
            <a:endParaRPr lang="sk-SK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Vlastné fotky z výstavy – Život a dielo Leonarda </a:t>
            </a:r>
            <a:r>
              <a:rPr lang="sk-SK" sz="2800" dirty="0" err="1" smtClean="0">
                <a:solidFill>
                  <a:srgbClr val="FF0000"/>
                </a:solidFill>
                <a:latin typeface="Monotype Corsiva" pitchFamily="66" charset="0"/>
              </a:rPr>
              <a:t>da</a:t>
            </a:r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  <a:latin typeface="Monotype Corsiva" pitchFamily="66" charset="0"/>
              </a:rPr>
              <a:t>Vinci</a:t>
            </a:r>
            <a:endParaRPr lang="sk-SK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chemeClr val="bg1"/>
                </a:solidFill>
                <a:latin typeface="Monotype Corsiva" pitchFamily="66" charset="0"/>
              </a:rPr>
              <a:t>Vznik - renesancie</a:t>
            </a:r>
            <a:endParaRPr lang="sk-SK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  <a:latin typeface="Blue Highway Linocut" pitchFamily="2" charset="-18"/>
              </a:rPr>
              <a:t>Renesancia vznikla v severnom Taliansku</a:t>
            </a:r>
          </a:p>
          <a:p>
            <a:pPr algn="ctr">
              <a:buNone/>
            </a:pPr>
            <a:r>
              <a:rPr lang="sk-SK" dirty="0">
                <a:solidFill>
                  <a:srgbClr val="FFFF00"/>
                </a:solidFill>
                <a:latin typeface="Blue Highway Linocut" pitchFamily="2" charset="-18"/>
              </a:rPr>
              <a:t>k</a:t>
            </a:r>
            <a:r>
              <a:rPr lang="sk-SK" dirty="0" smtClean="0">
                <a:solidFill>
                  <a:srgbClr val="FFFF00"/>
                </a:solidFill>
                <a:latin typeface="Blue Highway Linocut" pitchFamily="2" charset="-18"/>
              </a:rPr>
              <a:t>oncom 13. storočia</a:t>
            </a:r>
            <a:endParaRPr lang="sk-SK" dirty="0">
              <a:solidFill>
                <a:srgbClr val="FFFF00"/>
              </a:solidFill>
              <a:latin typeface="Blue Highway Linocut" pitchFamily="2" charset="-18"/>
            </a:endParaRPr>
          </a:p>
        </p:txBody>
      </p:sp>
      <p:sp>
        <p:nvSpPr>
          <p:cNvPr id="4" name="Rovnoramenný trojuholník 3"/>
          <p:cNvSpPr/>
          <p:nvPr/>
        </p:nvSpPr>
        <p:spPr>
          <a:xfrm>
            <a:off x="3571868" y="3071810"/>
            <a:ext cx="489200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929058" y="3000372"/>
            <a:ext cx="202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Florencia</a:t>
            </a: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Pojem - renesancia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5786454"/>
            <a:ext cx="8229600" cy="2625725"/>
          </a:xfrm>
        </p:spPr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rgbClr val="FFFF00"/>
                </a:solidFill>
                <a:latin typeface="Blue Highway Linocut" pitchFamily="2" charset="-18"/>
              </a:rPr>
              <a:t>Znovuzrodenie človeka, návrat k prírode, poznaniu, nové myšlienky a názory na život</a:t>
            </a:r>
            <a:endParaRPr lang="sk-SK" dirty="0">
              <a:solidFill>
                <a:srgbClr val="FFFF00"/>
              </a:solidFill>
              <a:latin typeface="Blue Highway Linocu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Vplyvy renesancie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Baveuse" pitchFamily="2" charset="-18"/>
              </a:rPr>
              <a:t>Maliarstvo</a:t>
            </a:r>
          </a:p>
          <a:p>
            <a:pPr algn="ctr"/>
            <a:r>
              <a:rPr lang="sk-SK" dirty="0" smtClean="0">
                <a:solidFill>
                  <a:srgbClr val="FFFF00"/>
                </a:solidFill>
                <a:latin typeface="Baveuse" pitchFamily="2" charset="-18"/>
              </a:rPr>
              <a:t>Sochárstvo</a:t>
            </a:r>
          </a:p>
          <a:p>
            <a:pPr algn="ctr"/>
            <a:r>
              <a:rPr lang="sk-SK" dirty="0" smtClean="0">
                <a:solidFill>
                  <a:srgbClr val="FFC000"/>
                </a:solidFill>
                <a:latin typeface="Baveuse" pitchFamily="2" charset="-18"/>
              </a:rPr>
              <a:t>Architektúra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latin typeface="Baveuse" pitchFamily="2" charset="-18"/>
              </a:rPr>
              <a:t>Vzdelanosť a literatúra</a:t>
            </a:r>
            <a:endParaRPr lang="sk-SK" dirty="0">
              <a:solidFill>
                <a:srgbClr val="FF0000"/>
              </a:solidFill>
              <a:latin typeface="Baveuse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2428884"/>
          </a:xfrm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Maliarstvo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3900" dirty="0">
                <a:solidFill>
                  <a:srgbClr val="FFFF00"/>
                </a:solidFill>
                <a:latin typeface="Blue Highway Linocut" pitchFamily="2" charset="-18"/>
              </a:rPr>
              <a:t>z</a:t>
            </a:r>
            <a:r>
              <a:rPr lang="sk-SK" sz="3900" dirty="0" smtClean="0">
                <a:solidFill>
                  <a:srgbClr val="FFFF00"/>
                </a:solidFill>
                <a:latin typeface="Blue Highway Linocut" pitchFamily="2" charset="-18"/>
              </a:rPr>
              <a:t>obrazovanie ľudskej podstaty, krásy tela</a:t>
            </a:r>
            <a:endParaRPr lang="sk-SK" sz="3900" dirty="0">
              <a:solidFill>
                <a:srgbClr val="FFFF00"/>
              </a:solidFill>
              <a:latin typeface="Blue Highway Linocu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Sochárstvo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350043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>
                <a:solidFill>
                  <a:srgbClr val="C00000"/>
                </a:solidFill>
                <a:latin typeface="Blue Highway Linocut" pitchFamily="2" charset="-18"/>
              </a:rPr>
              <a:t>precízna anatómia tela</a:t>
            </a:r>
            <a:endParaRPr lang="sk-SK" sz="3600" dirty="0">
              <a:solidFill>
                <a:srgbClr val="C00000"/>
              </a:solidFill>
              <a:latin typeface="Blue Highway Linocu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Architektúra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>
                <a:solidFill>
                  <a:srgbClr val="0070C0"/>
                </a:solidFill>
                <a:latin typeface="Blue Highway Linocut" pitchFamily="2" charset="-18"/>
              </a:rPr>
              <a:t>u</a:t>
            </a:r>
            <a:r>
              <a:rPr lang="sk-SK" dirty="0" smtClean="0">
                <a:solidFill>
                  <a:srgbClr val="0070C0"/>
                </a:solidFill>
                <a:latin typeface="Blue Highway Linocut" pitchFamily="2" charset="-18"/>
              </a:rPr>
              <a:t>platňovanie jednoduchosti, súmernosti, stĺporadia, kupol a klenieb</a:t>
            </a:r>
            <a:endParaRPr lang="sk-SK" dirty="0">
              <a:solidFill>
                <a:srgbClr val="0070C0"/>
              </a:solidFill>
              <a:latin typeface="Blue Highway Linocu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 contrast="3000"/>
          </a:blip>
          <a:srcRect/>
          <a:stretch>
            <a:fillRect t="-17000" b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err="1" smtClean="0">
                <a:latin typeface="Monotype Corsiva" pitchFamily="66" charset="0"/>
              </a:rPr>
              <a:t>Leonardo</a:t>
            </a:r>
            <a:r>
              <a:rPr lang="sk-SK" sz="6600" dirty="0" smtClean="0">
                <a:latin typeface="Monotype Corsiva" pitchFamily="66" charset="0"/>
              </a:rPr>
              <a:t> </a:t>
            </a:r>
            <a:r>
              <a:rPr lang="sk-SK" sz="6600" dirty="0" err="1" smtClean="0">
                <a:latin typeface="Monotype Corsiva" pitchFamily="66" charset="0"/>
              </a:rPr>
              <a:t>da</a:t>
            </a:r>
            <a:r>
              <a:rPr lang="sk-SK" sz="6600" dirty="0" smtClean="0">
                <a:latin typeface="Monotype Corsiva" pitchFamily="66" charset="0"/>
              </a:rPr>
              <a:t> </a:t>
            </a:r>
            <a:r>
              <a:rPr lang="sk-SK" sz="6600" dirty="0" err="1" smtClean="0">
                <a:latin typeface="Monotype Corsiva" pitchFamily="66" charset="0"/>
              </a:rPr>
              <a:t>Vinci</a:t>
            </a:r>
            <a:endParaRPr lang="sk-SK" sz="6600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Významná osobnosť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Baveuse" pitchFamily="2" charset="-18"/>
              </a:rPr>
              <a:t>umenia</a:t>
            </a: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, </a:t>
            </a:r>
          </a:p>
          <a:p>
            <a:pPr>
              <a:buNone/>
            </a:pPr>
            <a:r>
              <a:rPr lang="sk-SK" dirty="0" smtClean="0">
                <a:solidFill>
                  <a:schemeClr val="accent6"/>
                </a:solidFill>
                <a:latin typeface="Baveuse" pitchFamily="2" charset="-18"/>
              </a:rPr>
              <a:t>vedy</a:t>
            </a: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 </a:t>
            </a: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a </a:t>
            </a:r>
            <a:r>
              <a:rPr lang="sk-SK" dirty="0" smtClean="0">
                <a:solidFill>
                  <a:srgbClr val="C00000"/>
                </a:solidFill>
                <a:latin typeface="Baveuse" pitchFamily="2" charset="-18"/>
              </a:rPr>
              <a:t>nositeľ myšlienok</a:t>
            </a: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, </a:t>
            </a: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  <a:latin typeface="Baveuse" pitchFamily="2" charset="-18"/>
              </a:rPr>
              <a:t>ktoré </a:t>
            </a:r>
            <a:r>
              <a:rPr lang="sk-SK" dirty="0" smtClean="0">
                <a:latin typeface="Baveuse" pitchFamily="2" charset="-18"/>
              </a:rPr>
              <a:t>predbehli</a:t>
            </a:r>
          </a:p>
          <a:p>
            <a:pPr>
              <a:buNone/>
            </a:pPr>
            <a:r>
              <a:rPr lang="sk-SK" dirty="0" smtClean="0">
                <a:latin typeface="Baveuse" pitchFamily="2" charset="-18"/>
              </a:rPr>
              <a:t>svoju dobu</a:t>
            </a:r>
            <a:endParaRPr lang="sk-SK" dirty="0">
              <a:latin typeface="Baveuse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4000" contrast="14000"/>
          </a:blip>
          <a:srcRect/>
          <a:stretch>
            <a:fillRect t="-16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Umenie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4000" dirty="0" smtClean="0">
                <a:solidFill>
                  <a:srgbClr val="00B0F0"/>
                </a:solidFill>
                <a:latin typeface="Blue Highway Linocut" pitchFamily="2" charset="-18"/>
              </a:rPr>
              <a:t>Namaľoval snáď najznámejšiu ženu sveta</a:t>
            </a:r>
          </a:p>
          <a:p>
            <a:pPr algn="ctr">
              <a:buNone/>
            </a:pPr>
            <a:r>
              <a:rPr lang="sk-SK" sz="4800" dirty="0" err="1" smtClean="0">
                <a:solidFill>
                  <a:srgbClr val="00B0F0"/>
                </a:solidFill>
                <a:latin typeface="Blue Highway Linocut" pitchFamily="2" charset="-18"/>
              </a:rPr>
              <a:t>Monu</a:t>
            </a:r>
            <a:r>
              <a:rPr lang="sk-SK" sz="4800" dirty="0" smtClean="0">
                <a:solidFill>
                  <a:srgbClr val="00B0F0"/>
                </a:solidFill>
                <a:latin typeface="Blue Highway Linocut" pitchFamily="2" charset="-18"/>
              </a:rPr>
              <a:t> Lisu</a:t>
            </a:r>
            <a:endParaRPr lang="sk-SK" sz="4800" dirty="0">
              <a:solidFill>
                <a:srgbClr val="00B0F0"/>
              </a:solidFill>
              <a:latin typeface="Blue Highway Linocu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155</Words>
  <Application>Microsoft Office PowerPoint</Application>
  <PresentationFormat>Prezentácia na obrazovke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Renesancia – Leonardo da Vinci </vt:lpstr>
      <vt:lpstr>Vznik - renesancie</vt:lpstr>
      <vt:lpstr>Pojem - renesancia</vt:lpstr>
      <vt:lpstr>Vplyvy renesancie</vt:lpstr>
      <vt:lpstr>Maliarstvo</vt:lpstr>
      <vt:lpstr>Sochárstvo</vt:lpstr>
      <vt:lpstr>Architektúra</vt:lpstr>
      <vt:lpstr>Leonardo da Vinci</vt:lpstr>
      <vt:lpstr>Umenie</vt:lpstr>
      <vt:lpstr>Priekopník vedy</vt:lpstr>
      <vt:lpstr>Padák</vt:lpstr>
      <vt:lpstr>Letecká skrutka</vt:lpstr>
      <vt:lpstr>Pracovné stroje</vt:lpstr>
      <vt:lpstr>Vojnové stroje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Maroš</dc:creator>
  <cp:lastModifiedBy>Žiak NB03</cp:lastModifiedBy>
  <cp:revision>42</cp:revision>
  <dcterms:created xsi:type="dcterms:W3CDTF">2011-05-25T20:10:04Z</dcterms:created>
  <dcterms:modified xsi:type="dcterms:W3CDTF">2011-06-30T08:08:19Z</dcterms:modified>
</cp:coreProperties>
</file>