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D34A-30EC-485C-B9A6-E86C3AC41C4E}" type="datetimeFigureOut">
              <a:rPr lang="sk-SK" smtClean="0"/>
              <a:pPr/>
              <a:t>19. 5. 2011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2BEE1-2A5F-43AF-A69D-A7C06DA8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l.sk/modules.php?name=News&amp;file=print&amp;sid=8188" TargetMode="External"/><Relationship Id="rId2" Type="http://schemas.openxmlformats.org/officeDocument/2006/relationships/hyperlink" Target="http://zivot.lesk.cas.sk/clanok/3468/zlati-cigan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k/" TargetMode="External"/><Relationship Id="rId5" Type="http://schemas.openxmlformats.org/officeDocument/2006/relationships/hyperlink" Target="http://www.gipsy.sk/index_1.php?akc=historia" TargetMode="External"/><Relationship Id="rId4" Type="http://schemas.openxmlformats.org/officeDocument/2006/relationships/hyperlink" Target="http://www.mecem.sk/romovia/?id=romovia_historia_sk&amp;lang=slovak&amp;show=190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6600" dirty="0" smtClean="0">
                <a:solidFill>
                  <a:srgbClr val="0070C0"/>
                </a:solidFill>
                <a:latin typeface="Monotype Corsiva" pitchFamily="66" charset="0"/>
              </a:rPr>
              <a:t>Rómsky vajda</a:t>
            </a:r>
            <a:endParaRPr lang="sk-SK" sz="6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00B0F0"/>
                </a:solidFill>
                <a:latin typeface="Monotype Corsiva" pitchFamily="66" charset="0"/>
              </a:rPr>
              <a:t>Mgr. Maroš Izák</a:t>
            </a:r>
            <a:endParaRPr lang="sk-SK" sz="4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Obrázok 3" descr="C:\Users\Andrea Kristeľová\Pictures\agentura_cmy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1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ESF_logo_SK_ma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1144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Logo_OPV_farebne-smal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Hierarchia - usporiadanie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/>
              <a:t>Rómska komunita</a:t>
            </a:r>
            <a:endParaRPr lang="sk-SK" dirty="0"/>
          </a:p>
        </p:txBody>
      </p:sp>
      <p:cxnSp>
        <p:nvCxnSpPr>
          <p:cNvPr id="5" name="Rovná spojovacia šípka 4"/>
          <p:cNvCxnSpPr/>
          <p:nvPr/>
        </p:nvCxnSpPr>
        <p:spPr>
          <a:xfrm rot="10800000" flipV="1">
            <a:off x="3071802" y="2071678"/>
            <a:ext cx="1285884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>
            <a:off x="4500562" y="2071678"/>
            <a:ext cx="1285884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5929322" y="2357430"/>
            <a:ext cx="227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  <a:latin typeface="Arial Black" pitchFamily="34" charset="0"/>
              </a:rPr>
              <a:t>Olašskí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Rómovia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sk-SK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vlachike</a:t>
            </a:r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Roma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)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00034" y="2571744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Starousadlí Rómovia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Pravá zložená zátvorka 11"/>
          <p:cNvSpPr/>
          <p:nvPr/>
        </p:nvSpPr>
        <p:spPr>
          <a:xfrm rot="5400000">
            <a:off x="4118511" y="1953663"/>
            <a:ext cx="604652" cy="241231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214282" y="3500438"/>
            <a:ext cx="87174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u="sng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Riadili sa nepísanými morálnymi zákonmi, ktoré chránila prirodzenou autoritou osoba, ktorej sa hovorí</a:t>
            </a:r>
          </a:p>
          <a:p>
            <a:pPr algn="ctr"/>
            <a:r>
              <a:rPr lang="sk-SK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„</a:t>
            </a:r>
            <a:r>
              <a:rPr lang="sk-SK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vajda, </a:t>
            </a:r>
            <a:r>
              <a:rPr lang="sk-SK" sz="2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mujalo</a:t>
            </a:r>
            <a:r>
              <a:rPr lang="sk-SK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sk-SK" sz="2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čhibalo</a:t>
            </a:r>
            <a:r>
              <a:rPr lang="sk-SK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sk-SK" sz="2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krisinako</a:t>
            </a:r>
            <a:r>
              <a:rPr lang="sk-SK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,</a:t>
            </a:r>
          </a:p>
          <a:p>
            <a:pPr algn="ctr"/>
            <a:r>
              <a:rPr lang="sk-SK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manuš</a:t>
            </a:r>
            <a:r>
              <a:rPr lang="sk-SK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sk-SK" sz="2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angluno</a:t>
            </a:r>
            <a:r>
              <a:rPr lang="sk-SK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Rom</a:t>
            </a:r>
            <a:r>
              <a:rPr lang="sk-SK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sk-SK" sz="2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šeralo</a:t>
            </a:r>
            <a:r>
              <a:rPr lang="sk-SK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Rom</a:t>
            </a:r>
            <a:r>
              <a:rPr lang="sk-SK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“</a:t>
            </a:r>
            <a:endParaRPr lang="sk-SK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1413">
            <a:off x="154308" y="4710269"/>
            <a:ext cx="2443160" cy="194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6147">
            <a:off x="6460058" y="4717959"/>
            <a:ext cx="2500298" cy="187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Starousadlí Rómovia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  <a:latin typeface="Blue Highway Linocut" pitchFamily="2" charset="-18"/>
              </a:rPr>
              <a:t>Na čele komunity stál najváženejší a rešpektovaný muž</a:t>
            </a:r>
            <a:r>
              <a:rPr lang="sk-SK" dirty="0" smtClean="0"/>
              <a:t> </a:t>
            </a:r>
            <a:r>
              <a:rPr lang="sk-SK" sz="3600" dirty="0" smtClean="0">
                <a:solidFill>
                  <a:srgbClr val="FFFF00"/>
                </a:solidFill>
                <a:latin typeface="Baveuse" pitchFamily="2" charset="-18"/>
              </a:rPr>
              <a:t>„</a:t>
            </a:r>
            <a:r>
              <a:rPr lang="sk-SK" sz="3600" dirty="0" err="1" smtClean="0">
                <a:solidFill>
                  <a:srgbClr val="FFFF00"/>
                </a:solidFill>
                <a:latin typeface="Baveuse" pitchFamily="2" charset="-18"/>
              </a:rPr>
              <a:t>čhibalo</a:t>
            </a:r>
            <a:r>
              <a:rPr lang="sk-SK" sz="3600" dirty="0" smtClean="0">
                <a:solidFill>
                  <a:srgbClr val="FFFF00"/>
                </a:solidFill>
                <a:latin typeface="Baveuse" pitchFamily="2" charset="-18"/>
              </a:rPr>
              <a:t>“</a:t>
            </a:r>
            <a:endParaRPr lang="sk-SK" sz="3600" dirty="0">
              <a:solidFill>
                <a:srgbClr val="FFFF00"/>
              </a:solidFill>
              <a:latin typeface="Baveuse" pitchFamily="2" charset="-18"/>
            </a:endParaRPr>
          </a:p>
        </p:txBody>
      </p:sp>
      <p:sp>
        <p:nvSpPr>
          <p:cNvPr id="4" name="BlokTextu 3"/>
          <p:cNvSpPr txBox="1"/>
          <p:nvPr/>
        </p:nvSpPr>
        <p:spPr>
          <a:xfrm rot="20640997">
            <a:off x="-70631" y="3183564"/>
            <a:ext cx="5387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u="sng" dirty="0" smtClean="0">
                <a:solidFill>
                  <a:srgbClr val="FFC000"/>
                </a:solidFill>
                <a:latin typeface="Arial Black" pitchFamily="34" charset="0"/>
              </a:rPr>
              <a:t>Bol zástancom etických zásad,</a:t>
            </a:r>
            <a:endParaRPr lang="sk-SK" sz="2400" b="1" u="sng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 rot="793027">
            <a:off x="4828664" y="3229496"/>
            <a:ext cx="3975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>
                <a:solidFill>
                  <a:srgbClr val="FFC000"/>
                </a:solidFill>
                <a:latin typeface="Arial Black" pitchFamily="34" charset="0"/>
              </a:rPr>
              <a:t>sudcom, uzatváral manželstvá, pohreby,</a:t>
            </a:r>
            <a:endParaRPr lang="sk-SK" sz="2400" b="1" u="sng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428728" y="4000504"/>
            <a:ext cx="5762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u="sng" dirty="0" smtClean="0">
                <a:solidFill>
                  <a:srgbClr val="FFC000"/>
                </a:solidFill>
                <a:latin typeface="Arial Black" pitchFamily="34" charset="0"/>
              </a:rPr>
              <a:t> zabezpečoval komunikáciu s </a:t>
            </a:r>
            <a:r>
              <a:rPr lang="sk-SK" sz="2000" b="1" u="sng" smtClean="0">
                <a:solidFill>
                  <a:srgbClr val="FFC000"/>
                </a:solidFill>
                <a:latin typeface="Arial Black" pitchFamily="34" charset="0"/>
              </a:rPr>
              <a:t>nerómami</a:t>
            </a:r>
            <a:endParaRPr lang="sk-SK" sz="2000" b="1" u="sng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2" name="Šípka dolu 11"/>
          <p:cNvSpPr/>
          <p:nvPr/>
        </p:nvSpPr>
        <p:spPr>
          <a:xfrm>
            <a:off x="4429124" y="4500570"/>
            <a:ext cx="142876" cy="50006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2928926" y="6000768"/>
            <a:ext cx="299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solidFill>
                  <a:schemeClr val="bg1"/>
                </a:solidFill>
                <a:latin typeface="Comic Sans MS" pitchFamily="66" charset="0"/>
              </a:rPr>
              <a:t>Čhib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– reč, jazyk</a:t>
            </a:r>
            <a:endParaRPr lang="sk-SK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072074"/>
            <a:ext cx="1357322" cy="101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err="1" smtClean="0">
                <a:solidFill>
                  <a:srgbClr val="FF0000"/>
                </a:solidFill>
                <a:latin typeface="Monotype Corsiva" pitchFamily="66" charset="0"/>
              </a:rPr>
              <a:t>Olašskí</a:t>
            </a:r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 Rómovia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10272" y="2071678"/>
            <a:ext cx="8933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92D050"/>
                </a:solidFill>
                <a:latin typeface="Arial Black" pitchFamily="34" charset="0"/>
              </a:rPr>
              <a:t>Mal veľkú rozhodovaciu moc a bol zástancom mravných zásad</a:t>
            </a:r>
            <a:endParaRPr lang="sk-SK" sz="2000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643306" y="2571744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u="sng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Symboly moci</a:t>
            </a:r>
            <a:endParaRPr lang="sk-SK" sz="2000" b="1" u="sng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 rot="16200000" flipH="1">
            <a:off x="5500694" y="3071810"/>
            <a:ext cx="500066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rot="5400000">
            <a:off x="2928926" y="3071810"/>
            <a:ext cx="57150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rot="5400000">
            <a:off x="4037009" y="3606801"/>
            <a:ext cx="107157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okál rómskeho vaj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428868"/>
            <a:ext cx="1571636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lokTextu 18"/>
          <p:cNvSpPr txBox="1"/>
          <p:nvPr/>
        </p:nvSpPr>
        <p:spPr>
          <a:xfrm>
            <a:off x="571472" y="4929198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latin typeface="Monotype Corsiva" pitchFamily="66" charset="0"/>
              </a:rPr>
              <a:t>Strieborný pokál</a:t>
            </a:r>
            <a:endParaRPr lang="sk-SK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214818"/>
            <a:ext cx="3591538" cy="21431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1" name="BlokTextu 20"/>
          <p:cNvSpPr txBox="1"/>
          <p:nvPr/>
        </p:nvSpPr>
        <p:spPr>
          <a:xfrm>
            <a:off x="3143240" y="6396335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latin typeface="Monotype Corsiva" pitchFamily="66" charset="0"/>
              </a:rPr>
              <a:t>Palica s konskou hlavou</a:t>
            </a:r>
            <a:endParaRPr lang="sk-SK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571744"/>
            <a:ext cx="2428860" cy="192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500570"/>
            <a:ext cx="27384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BlokTextu 29"/>
          <p:cNvSpPr txBox="1"/>
          <p:nvPr/>
        </p:nvSpPr>
        <p:spPr>
          <a:xfrm>
            <a:off x="6143636" y="6396335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latin typeface="Monotype Corsiva" pitchFamily="66" charset="0"/>
              </a:rPr>
              <a:t>Strieborné a zlaté šperky</a:t>
            </a:r>
            <a:endParaRPr lang="sk-SK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2679995" y="1285860"/>
            <a:ext cx="4652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 smtClean="0">
                <a:solidFill>
                  <a:srgbClr val="00B0F0"/>
                </a:solidFill>
                <a:latin typeface="Blue Highway Linocut" pitchFamily="2" charset="-18"/>
              </a:rPr>
              <a:t>Na čele komunity stál najváženejší muž</a:t>
            </a:r>
          </a:p>
          <a:p>
            <a:pPr algn="ctr"/>
            <a:r>
              <a:rPr lang="sk-SK" sz="2400" dirty="0" smtClean="0">
                <a:solidFill>
                  <a:srgbClr val="00B0F0"/>
                </a:solidFill>
                <a:latin typeface="Blue Highway Linocut" pitchFamily="2" charset="-18"/>
              </a:rPr>
              <a:t>„vajda“</a:t>
            </a:r>
            <a:endParaRPr lang="sk-SK" sz="2400" dirty="0">
              <a:solidFill>
                <a:srgbClr val="00B0F0"/>
              </a:solidFill>
              <a:latin typeface="Blue Highway Linocu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572140"/>
            <a:ext cx="1414728" cy="110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28586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Rozhodovanie v komunite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b="1" dirty="0" smtClean="0">
                <a:latin typeface="Boopee" pitchFamily="2" charset="0"/>
              </a:rPr>
              <a:t>„</a:t>
            </a:r>
            <a:r>
              <a:rPr lang="sk-SK" b="1" dirty="0" err="1" smtClean="0">
                <a:latin typeface="Boopee" pitchFamily="2" charset="0"/>
              </a:rPr>
              <a:t>Šun</a:t>
            </a:r>
            <a:r>
              <a:rPr lang="sk-SK" b="1" dirty="0" smtClean="0">
                <a:latin typeface="Boopee" pitchFamily="2" charset="0"/>
              </a:rPr>
              <a:t> </a:t>
            </a:r>
            <a:r>
              <a:rPr lang="sk-SK" b="1" dirty="0" err="1" smtClean="0">
                <a:latin typeface="Boopee" pitchFamily="2" charset="0"/>
              </a:rPr>
              <a:t>le</a:t>
            </a:r>
            <a:r>
              <a:rPr lang="sk-SK" b="1" dirty="0" smtClean="0">
                <a:latin typeface="Boopee" pitchFamily="2" charset="0"/>
              </a:rPr>
              <a:t> </a:t>
            </a:r>
            <a:r>
              <a:rPr lang="sk-SK" b="1" dirty="0" err="1" smtClean="0">
                <a:latin typeface="Boopee" pitchFamily="2" charset="0"/>
              </a:rPr>
              <a:t>phuren</a:t>
            </a:r>
            <a:r>
              <a:rPr lang="sk-SK" b="1" dirty="0" smtClean="0">
                <a:latin typeface="Boopee" pitchFamily="2" charset="0"/>
              </a:rPr>
              <a:t>, bo </a:t>
            </a:r>
            <a:r>
              <a:rPr lang="sk-SK" b="1" dirty="0" err="1" smtClean="0">
                <a:latin typeface="Boopee" pitchFamily="2" charset="0"/>
              </a:rPr>
              <a:t>chale</a:t>
            </a:r>
            <a:r>
              <a:rPr lang="sk-SK" b="1" dirty="0" smtClean="0">
                <a:latin typeface="Boopee" pitchFamily="2" charset="0"/>
              </a:rPr>
              <a:t> </a:t>
            </a:r>
            <a:r>
              <a:rPr lang="sk-SK" b="1" dirty="0" err="1" smtClean="0">
                <a:latin typeface="Boopee" pitchFamily="2" charset="0"/>
              </a:rPr>
              <a:t>buter</a:t>
            </a:r>
            <a:r>
              <a:rPr lang="sk-SK" b="1" dirty="0" smtClean="0">
                <a:latin typeface="Boopee" pitchFamily="2" charset="0"/>
              </a:rPr>
              <a:t> </a:t>
            </a:r>
            <a:r>
              <a:rPr lang="sk-SK" b="1" dirty="0" err="1" smtClean="0">
                <a:latin typeface="Boopee" pitchFamily="2" charset="0"/>
              </a:rPr>
              <a:t>maro</a:t>
            </a:r>
            <a:r>
              <a:rPr lang="sk-SK" b="1" dirty="0" smtClean="0">
                <a:latin typeface="Boopee" pitchFamily="2" charset="0"/>
              </a:rPr>
              <a:t> </a:t>
            </a:r>
            <a:r>
              <a:rPr lang="sk-SK" b="1" dirty="0" err="1" smtClean="0">
                <a:latin typeface="Boopee" pitchFamily="2" charset="0"/>
              </a:rPr>
              <a:t>sar</a:t>
            </a:r>
            <a:r>
              <a:rPr lang="sk-SK" b="1" dirty="0" smtClean="0">
                <a:latin typeface="Boopee" pitchFamily="2" charset="0"/>
              </a:rPr>
              <a:t> tu“</a:t>
            </a:r>
          </a:p>
          <a:p>
            <a:pPr algn="ctr">
              <a:buNone/>
            </a:pPr>
            <a:r>
              <a:rPr lang="sk-SK" b="1" u="sng" dirty="0" smtClean="0">
                <a:solidFill>
                  <a:schemeClr val="bg1"/>
                </a:solidFill>
                <a:latin typeface="Blue Highway Linocut" pitchFamily="2" charset="-18"/>
              </a:rPr>
              <a:t> Počúvaj </a:t>
            </a:r>
            <a:r>
              <a:rPr lang="sk-SK" b="1" u="sng" dirty="0" smtClean="0">
                <a:solidFill>
                  <a:schemeClr val="bg1"/>
                </a:solidFill>
                <a:latin typeface="Blue Highway Linocut" pitchFamily="2" charset="-18"/>
              </a:rPr>
              <a:t>starých ľudí, </a:t>
            </a:r>
            <a:r>
              <a:rPr lang="sk-SK" b="1" u="sng" dirty="0" smtClean="0">
                <a:solidFill>
                  <a:schemeClr val="bg1"/>
                </a:solidFill>
                <a:latin typeface="Blue Highway Linocut" pitchFamily="2" charset="-18"/>
              </a:rPr>
              <a:t>pretože </a:t>
            </a:r>
            <a:r>
              <a:rPr lang="sk-SK" b="1" u="sng" dirty="0" smtClean="0">
                <a:solidFill>
                  <a:schemeClr val="bg1"/>
                </a:solidFill>
                <a:latin typeface="Blue Highway Linocut" pitchFamily="2" charset="-18"/>
              </a:rPr>
              <a:t>zjedli viacej chleba než </a:t>
            </a:r>
            <a:r>
              <a:rPr lang="sk-SK" sz="4000" b="1" u="sng" dirty="0" smtClean="0">
                <a:solidFill>
                  <a:srgbClr val="FF0000"/>
                </a:solidFill>
                <a:latin typeface="Blue Highway Linocut" pitchFamily="2" charset="-18"/>
              </a:rPr>
              <a:t>ty.</a:t>
            </a:r>
          </a:p>
          <a:p>
            <a:pPr algn="ctr">
              <a:buNone/>
            </a:pPr>
            <a:endParaRPr lang="sk-SK" b="1" u="sng" dirty="0" smtClean="0">
              <a:solidFill>
                <a:srgbClr val="00B0F0"/>
              </a:solidFill>
              <a:latin typeface="Blue Highway Linocut" pitchFamily="2" charset="-18"/>
            </a:endParaRPr>
          </a:p>
          <a:p>
            <a:pPr algn="ctr">
              <a:buNone/>
            </a:pPr>
            <a:r>
              <a:rPr lang="sk-SK" sz="3600" b="1" dirty="0" smtClean="0">
                <a:solidFill>
                  <a:srgbClr val="FFFF00"/>
                </a:solidFill>
                <a:latin typeface="Boopee" pitchFamily="2" charset="0"/>
              </a:rPr>
              <a:t>Preto o dôležitých veciach  nerozhodoval</a:t>
            </a:r>
          </a:p>
          <a:p>
            <a:pPr algn="ctr">
              <a:buNone/>
            </a:pPr>
            <a:r>
              <a:rPr lang="sk-SK" sz="3600" b="1" dirty="0" smtClean="0">
                <a:solidFill>
                  <a:srgbClr val="FFFF00"/>
                </a:solidFill>
                <a:latin typeface="Boopee" pitchFamily="2" charset="0"/>
              </a:rPr>
              <a:t>„</a:t>
            </a:r>
            <a:r>
              <a:rPr lang="sk-SK" sz="3600" b="1" dirty="0" err="1" smtClean="0">
                <a:solidFill>
                  <a:srgbClr val="FFFF00"/>
                </a:solidFill>
                <a:latin typeface="Boopee" pitchFamily="2" charset="0"/>
              </a:rPr>
              <a:t>čhibalo</a:t>
            </a:r>
            <a:r>
              <a:rPr lang="sk-SK" sz="3600" b="1" dirty="0" smtClean="0">
                <a:solidFill>
                  <a:srgbClr val="FFFF00"/>
                </a:solidFill>
                <a:latin typeface="Boopee" pitchFamily="2" charset="0"/>
              </a:rPr>
              <a:t>“ alebo „vajda“ sám, ale radil sa v komunite</a:t>
            </a:r>
          </a:p>
          <a:p>
            <a:pPr algn="ctr">
              <a:buNone/>
            </a:pPr>
            <a:r>
              <a:rPr lang="sk-SK" sz="3600" b="1" dirty="0" smtClean="0">
                <a:solidFill>
                  <a:schemeClr val="bg1"/>
                </a:solidFill>
                <a:latin typeface="Boopee" pitchFamily="2" charset="0"/>
              </a:rPr>
              <a:t> s radou starších.</a:t>
            </a:r>
          </a:p>
          <a:p>
            <a:pPr algn="ctr">
              <a:buNone/>
            </a:pPr>
            <a:endParaRPr lang="sk-SK" b="1" dirty="0">
              <a:latin typeface="Boopee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3116"/>
            <a:ext cx="657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571612"/>
            <a:ext cx="657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643182"/>
            <a:ext cx="657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572140"/>
            <a:ext cx="1500198" cy="11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87142E-6 C 0.02014 -0.03908 0.04028 -0.07793 0.14774 -0.09019 C 0.25521 -0.10245 0.5618 -0.07654 0.64462 -0.07377 " pathEditMode="relative" ptsTypes="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1.68363E-6 L 0.43317 -1.68363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947E-6 C 0.21528 -0.00301 0.43056 -0.00602 0.56771 -0.0081 C 0.70486 -0.01018 0.78056 -0.01157 0.82309 -0.01226 " pathEditMode="relative" ptsTypes="aaA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Bibliografia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latin typeface="Arial Black" pitchFamily="34" charset="0"/>
                <a:hlinkClick r:id="rId2"/>
              </a:rPr>
              <a:t>http://zivot.lesk.cas.sk/clanok/3468/zlati-cigani.html</a:t>
            </a:r>
            <a:endParaRPr lang="sk-SK" sz="2400" dirty="0" smtClean="0">
              <a:latin typeface="Arial Black" pitchFamily="34" charset="0"/>
            </a:endParaRPr>
          </a:p>
          <a:p>
            <a:r>
              <a:rPr lang="sk-SK" sz="2400" dirty="0" smtClean="0">
                <a:latin typeface="Arial Black" pitchFamily="34" charset="0"/>
                <a:hlinkClick r:id="rId3"/>
              </a:rPr>
              <a:t>http://www.rnl.sk/modules.php?name=News&amp;file=print&amp;sid=8188</a:t>
            </a:r>
            <a:endParaRPr lang="sk-SK" sz="2400" dirty="0" smtClean="0">
              <a:latin typeface="Arial Black" pitchFamily="34" charset="0"/>
            </a:endParaRPr>
          </a:p>
          <a:p>
            <a:r>
              <a:rPr lang="sk-SK" sz="2400" dirty="0" smtClean="0">
                <a:latin typeface="Arial Black" pitchFamily="34" charset="0"/>
                <a:hlinkClick r:id="rId4"/>
              </a:rPr>
              <a:t>http://www.mecem.sk/romovia/?id=romovia_historia_sk&amp;lang=slovak&amp;show=19018</a:t>
            </a:r>
            <a:endParaRPr lang="sk-SK" sz="2400" dirty="0" smtClean="0">
              <a:latin typeface="Arial Black" pitchFamily="34" charset="0"/>
            </a:endParaRPr>
          </a:p>
          <a:p>
            <a:r>
              <a:rPr lang="sk-SK" sz="2400" dirty="0" smtClean="0">
                <a:latin typeface="Arial Black" pitchFamily="34" charset="0"/>
                <a:hlinkClick r:id="rId5"/>
              </a:rPr>
              <a:t>http://www.gipsy.sk/index_1.php?akc=historia</a:t>
            </a:r>
            <a:endParaRPr lang="sk-SK" sz="2400" dirty="0" smtClean="0">
              <a:latin typeface="Arial Black" pitchFamily="34" charset="0"/>
            </a:endParaRPr>
          </a:p>
          <a:p>
            <a:r>
              <a:rPr lang="sk-SK" sz="2400" dirty="0" smtClean="0">
                <a:latin typeface="Arial Black" pitchFamily="34" charset="0"/>
                <a:hlinkClick r:id="rId6"/>
              </a:rPr>
              <a:t>http://www.google.sk</a:t>
            </a:r>
            <a:endParaRPr lang="sk-SK" sz="2400" dirty="0" smtClean="0">
              <a:latin typeface="Arial Black" pitchFamily="34" charset="0"/>
            </a:endParaRPr>
          </a:p>
          <a:p>
            <a:endParaRPr lang="sk-SK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189</Words>
  <Application>Microsoft Office PowerPoint</Application>
  <PresentationFormat>Prezentácia na obrazovke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Rómsky vajda</vt:lpstr>
      <vt:lpstr>Hierarchia - usporiadanie</vt:lpstr>
      <vt:lpstr>Starousadlí Rómovia</vt:lpstr>
      <vt:lpstr>Olašskí Rómovia</vt:lpstr>
      <vt:lpstr>Rozhodovanie v komunite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Maroš</dc:creator>
  <cp:lastModifiedBy>Žiak NB03</cp:lastModifiedBy>
  <cp:revision>69</cp:revision>
  <dcterms:created xsi:type="dcterms:W3CDTF">2011-05-02T20:40:51Z</dcterms:created>
  <dcterms:modified xsi:type="dcterms:W3CDTF">2011-05-19T11:52:17Z</dcterms:modified>
</cp:coreProperties>
</file>