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70" r:id="rId7"/>
    <p:sldId id="267" r:id="rId8"/>
    <p:sldId id="261" r:id="rId9"/>
    <p:sldId id="263" r:id="rId10"/>
    <p:sldId id="262" r:id="rId11"/>
    <p:sldId id="265" r:id="rId12"/>
    <p:sldId id="264" r:id="rId13"/>
    <p:sldId id="279" r:id="rId14"/>
    <p:sldId id="268" r:id="rId15"/>
    <p:sldId id="272" r:id="rId16"/>
    <p:sldId id="266" r:id="rId17"/>
    <p:sldId id="273" r:id="rId18"/>
    <p:sldId id="274" r:id="rId19"/>
    <p:sldId id="275" r:id="rId20"/>
    <p:sldId id="271" r:id="rId21"/>
    <p:sldId id="269" r:id="rId22"/>
    <p:sldId id="276" r:id="rId23"/>
    <p:sldId id="277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41F1-00C8-422E-BB14-C5542C305EBF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BDFFB-4A55-4044-A17D-131864012D3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2A9C1-B15A-4708-9FB4-438B8EB393F2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A8946-B737-4969-BF1E-F94B029BF7F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A8946-B737-4969-BF1E-F94B029BF7FE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A8946-B737-4969-BF1E-F94B029BF7FE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A8946-B737-4969-BF1E-F94B029BF7FE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8F3-D3EA-4377-AD8F-8CDC457F1B63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87F-FBA5-4E2E-BE7B-3C7E51725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8F3-D3EA-4377-AD8F-8CDC457F1B63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87F-FBA5-4E2E-BE7B-3C7E51725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8F3-D3EA-4377-AD8F-8CDC457F1B63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87F-FBA5-4E2E-BE7B-3C7E51725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8F3-D3EA-4377-AD8F-8CDC457F1B63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87F-FBA5-4E2E-BE7B-3C7E51725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8F3-D3EA-4377-AD8F-8CDC457F1B63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87F-FBA5-4E2E-BE7B-3C7E51725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8F3-D3EA-4377-AD8F-8CDC457F1B63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87F-FBA5-4E2E-BE7B-3C7E51725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8F3-D3EA-4377-AD8F-8CDC457F1B63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87F-FBA5-4E2E-BE7B-3C7E51725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8F3-D3EA-4377-AD8F-8CDC457F1B63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87F-FBA5-4E2E-BE7B-3C7E51725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8F3-D3EA-4377-AD8F-8CDC457F1B63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87F-FBA5-4E2E-BE7B-3C7E51725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8F3-D3EA-4377-AD8F-8CDC457F1B63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87F-FBA5-4E2E-BE7B-3C7E51725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8F3-D3EA-4377-AD8F-8CDC457F1B63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87F-FBA5-4E2E-BE7B-3C7E51725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FE8F3-D3EA-4377-AD8F-8CDC457F1B63}" type="datetimeFigureOut">
              <a:rPr lang="sk-SK" smtClean="0"/>
              <a:pPr/>
              <a:t>16. 5. 2011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387F-FBA5-4E2E-BE7B-3C7E5172559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4.jpeg"/><Relationship Id="rId7" Type="http://schemas.openxmlformats.org/officeDocument/2006/relationships/image" Target="../media/image2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gif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24.jpe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o&#353;\Desktop\Holocaust%20Remberance%20%5bwww.keepvid.com%5d.mp4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hyperlink" Target="http://images.google.sk/imgres?imgurl=http://www.jewishvirtuallibrary.org/jsource/images/Holocaust/clauberg.jpg&amp;imgrefurl=http://www.jewishvirtuallibrary.org/jsource/images/Holocaust/&amp;h=360&amp;w=270&amp;sz=11&amp;hl=sk&amp;start=1&amp;tbnid=6LJnJPorob7XAM:&amp;tbnh=121&amp;tbnw=91&amp;prev=/images?q=Clauberg&amp;gbv=2&amp;svnum=10&amp;hl=sk" TargetMode="External"/><Relationship Id="rId7" Type="http://schemas.openxmlformats.org/officeDocument/2006/relationships/image" Target="../media/image76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ofhistory.blog.cz/0702/osviencim-auschwitz" TargetMode="External"/><Relationship Id="rId7" Type="http://schemas.openxmlformats.org/officeDocument/2006/relationships/hyperlink" Target="http://www.google.sk/" TargetMode="External"/><Relationship Id="rId2" Type="http://schemas.openxmlformats.org/officeDocument/2006/relationships/hyperlink" Target="http://www.mecem.sk/romovia/?id=romovia_historia_korene&amp;lang=slovak&amp;show=181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schwitz.dk/treblinka.htm" TargetMode="External"/><Relationship Id="rId5" Type="http://schemas.openxmlformats.org/officeDocument/2006/relationships/hyperlink" Target="http://hrabovsky.blog.respekt.ihned.cz/c1-45982220-neznama-historia-koncentracny-a-vyhladzovaci-tabor-jasenovac" TargetMode="External"/><Relationship Id="rId4" Type="http://schemas.openxmlformats.org/officeDocument/2006/relationships/hyperlink" Target="http://www.holocaust-history.org/dachau-gas-chamber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o&#353;\Desktop\_O%20Porrajmos_%20_%20The%20Holocaust%20-%20Romani~Gypsies%20_%20Sinti%20%5bwww.keepvid.com%5d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6000"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14810" y="2428868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latin typeface="Monotype Corsiva" pitchFamily="66" charset="0"/>
              </a:rPr>
              <a:t>Mgr. Maroš Izák</a:t>
            </a:r>
            <a:endParaRPr lang="sk-SK" sz="3200" dirty="0">
              <a:latin typeface="Monotype Corsiva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072198" y="4572008"/>
            <a:ext cx="2132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latin typeface="Monotype Corsiva" pitchFamily="66" charset="0"/>
              </a:rPr>
              <a:t>ŠZŠ Krupina</a:t>
            </a:r>
            <a:endParaRPr lang="sk-SK" sz="3200" dirty="0">
              <a:latin typeface="Monotype Corsiva" pitchFamily="66" charset="0"/>
            </a:endParaRPr>
          </a:p>
        </p:txBody>
      </p:sp>
      <p:pic>
        <p:nvPicPr>
          <p:cNvPr id="6" name="Obrázok 5" descr="C:\Users\Andrea Kristeľová\Pictures\agentura_cmy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1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ESF_logo_SK_mal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11144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Logo_OPV_farebne-smal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0"/>
            <a:ext cx="1114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3000" contrast="4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Koncentračný tábor </a:t>
            </a:r>
            <a:r>
              <a:rPr lang="sk-SK" sz="5400" dirty="0" err="1" smtClean="0">
                <a:solidFill>
                  <a:srgbClr val="FF0000"/>
                </a:solidFill>
                <a:latin typeface="Monotype Corsiva" pitchFamily="66" charset="0"/>
              </a:rPr>
              <a:t>Mauthausen</a:t>
            </a:r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1940</a:t>
            </a:r>
            <a:endParaRPr lang="sk-SK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Zástupný symbol obsahu 3" descr="math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86644" y="3714752"/>
            <a:ext cx="1743075" cy="2628900"/>
          </a:xfrm>
        </p:spPr>
      </p:pic>
      <p:pic>
        <p:nvPicPr>
          <p:cNvPr id="5" name="Obrázok 4" descr="mat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857232"/>
            <a:ext cx="3038479" cy="2040438"/>
          </a:xfrm>
          <a:prstGeom prst="rect">
            <a:avLst/>
          </a:prstGeom>
        </p:spPr>
      </p:pic>
      <p:pic>
        <p:nvPicPr>
          <p:cNvPr id="6" name="Obrázok 5" descr="math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857232"/>
            <a:ext cx="3153478" cy="2006758"/>
          </a:xfrm>
          <a:prstGeom prst="rect">
            <a:avLst/>
          </a:prstGeom>
        </p:spPr>
      </p:pic>
      <p:pic>
        <p:nvPicPr>
          <p:cNvPr id="7" name="Obrázok 6" descr="mathausenautrich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786190"/>
            <a:ext cx="1736720" cy="2546589"/>
          </a:xfrm>
          <a:prstGeom prst="rect">
            <a:avLst/>
          </a:prstGeom>
        </p:spPr>
      </p:pic>
      <p:pic>
        <p:nvPicPr>
          <p:cNvPr id="8" name="Obrázok 7" descr="mauthausen.gi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3929066"/>
            <a:ext cx="5141966" cy="2293720"/>
          </a:xfrm>
          <a:prstGeom prst="rect">
            <a:avLst/>
          </a:prstGeom>
        </p:spPr>
      </p:pic>
      <p:pic>
        <p:nvPicPr>
          <p:cNvPr id="9" name="Obrázok 8" descr="lebk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6248" y="4929197"/>
            <a:ext cx="1085452" cy="958285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5286380" y="5214950"/>
            <a:ext cx="1865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u="sng" dirty="0" smtClean="0">
                <a:solidFill>
                  <a:srgbClr val="FF0000"/>
                </a:solidFill>
                <a:latin typeface="Arial Black" pitchFamily="34" charset="0"/>
              </a:rPr>
              <a:t>Rakúsko</a:t>
            </a:r>
            <a:endParaRPr lang="sk-SK" sz="28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3000364" y="1928802"/>
            <a:ext cx="3254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Vyhladenie ľudí</a:t>
            </a:r>
          </a:p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 prácou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2000232" y="3857628"/>
            <a:ext cx="5224507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Arial Black" pitchFamily="34" charset="0"/>
              </a:rPr>
              <a:t>122 766 – 320 000</a:t>
            </a:r>
            <a:endParaRPr lang="sk-SK" sz="4000" dirty="0">
              <a:latin typeface="Arial Black" pitchFamily="34" charset="0"/>
            </a:endParaRPr>
          </a:p>
        </p:txBody>
      </p:sp>
      <p:sp>
        <p:nvSpPr>
          <p:cNvPr id="16" name="Šípka nahor 15"/>
          <p:cNvSpPr/>
          <p:nvPr/>
        </p:nvSpPr>
        <p:spPr>
          <a:xfrm rot="-1800000">
            <a:off x="3198267" y="2842214"/>
            <a:ext cx="484632" cy="98819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ípka nahor 16"/>
          <p:cNvSpPr/>
          <p:nvPr/>
        </p:nvSpPr>
        <p:spPr>
          <a:xfrm rot="-5880000">
            <a:off x="2617566" y="3960461"/>
            <a:ext cx="484632" cy="181236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Šípka nahor 17"/>
          <p:cNvSpPr/>
          <p:nvPr/>
        </p:nvSpPr>
        <p:spPr>
          <a:xfrm rot="7440000">
            <a:off x="6871019" y="448581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Šípka nahor 18"/>
          <p:cNvSpPr/>
          <p:nvPr/>
        </p:nvSpPr>
        <p:spPr>
          <a:xfrm rot="1680000">
            <a:off x="5559121" y="284255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Koncentračný tábor </a:t>
            </a:r>
            <a:r>
              <a:rPr lang="sk-SK" sz="5400" dirty="0" smtClean="0">
                <a:latin typeface="Monotype Corsiva" pitchFamily="66" charset="0"/>
              </a:rPr>
              <a:t>Osvienčim</a:t>
            </a:r>
            <a:br>
              <a:rPr lang="sk-SK" sz="5400" dirty="0" smtClean="0">
                <a:latin typeface="Monotype Corsiva" pitchFamily="66" charset="0"/>
              </a:rPr>
            </a:br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1940</a:t>
            </a:r>
            <a:endParaRPr lang="sk-SK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3" name="Zástupný symbol obsahu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7" name="Obrázok 6" descr="ciganos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785794"/>
            <a:ext cx="3047069" cy="2000264"/>
          </a:xfrm>
          <a:prstGeom prst="rect">
            <a:avLst/>
          </a:prstGeom>
        </p:spPr>
      </p:pic>
      <p:pic>
        <p:nvPicPr>
          <p:cNvPr id="8" name="Obrázok 7" descr="ciganos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7232"/>
            <a:ext cx="3966995" cy="1857364"/>
          </a:xfrm>
          <a:prstGeom prst="rect">
            <a:avLst/>
          </a:prstGeom>
        </p:spPr>
      </p:pic>
      <p:pic>
        <p:nvPicPr>
          <p:cNvPr id="9" name="Obrázok 8" descr="holocaust-histor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714620"/>
            <a:ext cx="2890834" cy="2127524"/>
          </a:xfrm>
          <a:prstGeom prst="rect">
            <a:avLst/>
          </a:prstGeom>
        </p:spPr>
      </p:pic>
      <p:pic>
        <p:nvPicPr>
          <p:cNvPr id="10" name="Obrázok 9" descr="corpses-HOLOCAUS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2928934"/>
            <a:ext cx="2924175" cy="3467100"/>
          </a:xfrm>
          <a:prstGeom prst="rect">
            <a:avLst/>
          </a:prstGeom>
        </p:spPr>
      </p:pic>
      <p:pic>
        <p:nvPicPr>
          <p:cNvPr id="13" name="Obrázok 12" descr="Auschwitz-Holocaust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6" y="4857760"/>
            <a:ext cx="2571743" cy="1789933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3071802" y="3786190"/>
            <a:ext cx="291778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Arial Black" pitchFamily="34" charset="0"/>
              </a:rPr>
              <a:t>1 600 000</a:t>
            </a:r>
            <a:endParaRPr lang="sk-SK" sz="4000" dirty="0">
              <a:latin typeface="Arial Black" pitchFamily="34" charset="0"/>
            </a:endParaRPr>
          </a:p>
        </p:txBody>
      </p:sp>
      <p:sp>
        <p:nvSpPr>
          <p:cNvPr id="16" name="Šípka nahor 15"/>
          <p:cNvSpPr/>
          <p:nvPr/>
        </p:nvSpPr>
        <p:spPr>
          <a:xfrm rot="1938919">
            <a:off x="5380089" y="2458289"/>
            <a:ext cx="484632" cy="129280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ípka nahor 16"/>
          <p:cNvSpPr/>
          <p:nvPr/>
        </p:nvSpPr>
        <p:spPr>
          <a:xfrm rot="-2940000">
            <a:off x="3425256" y="2523007"/>
            <a:ext cx="484632" cy="1346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Šípka nahor 17"/>
          <p:cNvSpPr/>
          <p:nvPr/>
        </p:nvSpPr>
        <p:spPr>
          <a:xfrm rot="-10920000">
            <a:off x="4366264" y="4580313"/>
            <a:ext cx="484632" cy="50006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" name="Obrázok 20" descr="auschwitz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4924713"/>
            <a:ext cx="2709866" cy="1933287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2928926" y="1928802"/>
            <a:ext cx="3254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Vyhladenie ľudí</a:t>
            </a:r>
          </a:p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vraždením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Šípka dolu 18"/>
          <p:cNvSpPr/>
          <p:nvPr/>
        </p:nvSpPr>
        <p:spPr>
          <a:xfrm rot="2207510">
            <a:off x="2873063" y="4498441"/>
            <a:ext cx="484632" cy="76127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Šípka nahor 19"/>
          <p:cNvSpPr/>
          <p:nvPr/>
        </p:nvSpPr>
        <p:spPr>
          <a:xfrm rot="16200000">
            <a:off x="2508015" y="3849911"/>
            <a:ext cx="484632" cy="50006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Šípka nahor 21"/>
          <p:cNvSpPr/>
          <p:nvPr/>
        </p:nvSpPr>
        <p:spPr>
          <a:xfrm rot="5400000">
            <a:off x="6157101" y="3808361"/>
            <a:ext cx="484632" cy="63144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8000" contrast="71000"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1143000"/>
          </a:xfrm>
        </p:spPr>
        <p:txBody>
          <a:bodyPr>
            <a:noAutofit/>
          </a:bodyPr>
          <a:lstStyle/>
          <a:p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Koncentračný tábor </a:t>
            </a:r>
            <a:r>
              <a:rPr lang="sk-SK" sz="5400" dirty="0" err="1" smtClean="0">
                <a:latin typeface="Monotype Corsiva" pitchFamily="66" charset="0"/>
              </a:rPr>
              <a:t>Treblinka</a:t>
            </a:r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1942</a:t>
            </a:r>
            <a:endParaRPr lang="sk-SK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Zástupný symbol obsahu 3" descr="treblinka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928802"/>
            <a:ext cx="2677442" cy="1878205"/>
          </a:xfrm>
        </p:spPr>
      </p:pic>
      <p:pic>
        <p:nvPicPr>
          <p:cNvPr id="5" name="Obrázok 4" descr="treblink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572008"/>
            <a:ext cx="2405063" cy="2012400"/>
          </a:xfrm>
          <a:prstGeom prst="rect">
            <a:avLst/>
          </a:prstGeom>
        </p:spPr>
      </p:pic>
      <p:pic>
        <p:nvPicPr>
          <p:cNvPr id="6" name="Obrázok 5" descr="treblinkabuldoz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2285992"/>
            <a:ext cx="3096294" cy="2071702"/>
          </a:xfrm>
          <a:prstGeom prst="rect">
            <a:avLst/>
          </a:prstGeom>
        </p:spPr>
      </p:pic>
      <p:pic>
        <p:nvPicPr>
          <p:cNvPr id="7" name="Obrázok 6" descr="treblinka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500570"/>
            <a:ext cx="2476500" cy="184785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4000496" y="4357694"/>
            <a:ext cx="240482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Arial Black" pitchFamily="34" charset="0"/>
              </a:rPr>
              <a:t>870 000</a:t>
            </a:r>
            <a:endParaRPr lang="sk-SK" sz="4000" dirty="0">
              <a:latin typeface="Arial Black" pitchFamily="34" charset="0"/>
            </a:endParaRPr>
          </a:p>
        </p:txBody>
      </p:sp>
      <p:sp>
        <p:nvSpPr>
          <p:cNvPr id="9" name="Šípka nahor 8"/>
          <p:cNvSpPr/>
          <p:nvPr/>
        </p:nvSpPr>
        <p:spPr>
          <a:xfrm rot="-7020000">
            <a:off x="3007172" y="4739910"/>
            <a:ext cx="484632" cy="148419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nahor 9"/>
          <p:cNvSpPr/>
          <p:nvPr/>
        </p:nvSpPr>
        <p:spPr>
          <a:xfrm rot="-4020000">
            <a:off x="2812122" y="3328221"/>
            <a:ext cx="484632" cy="173461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nahor 10"/>
          <p:cNvSpPr/>
          <p:nvPr/>
        </p:nvSpPr>
        <p:spPr>
          <a:xfrm>
            <a:off x="4732633" y="3877932"/>
            <a:ext cx="484632" cy="4286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nahor 11"/>
          <p:cNvSpPr/>
          <p:nvPr/>
        </p:nvSpPr>
        <p:spPr>
          <a:xfrm rot="8100000">
            <a:off x="6561458" y="4957257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6000760" y="3071810"/>
            <a:ext cx="28407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Vyhladzovanie ľudí</a:t>
            </a:r>
          </a:p>
          <a:p>
            <a:pPr algn="ctr"/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vraždením</a:t>
            </a:r>
            <a:endParaRPr lang="sk-SK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630"/>
            <a:ext cx="5786478" cy="256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Koncentračný tábor </a:t>
            </a:r>
            <a:r>
              <a:rPr lang="sk-SK" sz="5400" dirty="0" err="1" smtClean="0">
                <a:latin typeface="Monotype Corsiva" pitchFamily="66" charset="0"/>
              </a:rPr>
              <a:t>Jasenovac</a:t>
            </a:r>
            <a:r>
              <a:rPr lang="sk-SK" sz="5400" dirty="0" smtClean="0">
                <a:latin typeface="Monotype Corsiva" pitchFamily="66" charset="0"/>
              </a:rPr>
              <a:t/>
            </a:r>
            <a:br>
              <a:rPr lang="sk-SK" sz="5400" dirty="0" smtClean="0">
                <a:latin typeface="Monotype Corsiva" pitchFamily="66" charset="0"/>
              </a:rPr>
            </a:br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1941</a:t>
            </a:r>
            <a:endParaRPr lang="sk-SK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800" u="sng" dirty="0" smtClean="0">
                <a:solidFill>
                  <a:srgbClr val="FF0000"/>
                </a:solidFill>
                <a:latin typeface="Arial Black" pitchFamily="34" charset="0"/>
              </a:rPr>
              <a:t>Jeden z najhroznejších a najkrvavejších</a:t>
            </a:r>
            <a:endParaRPr lang="sk-SK" sz="28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Obrázok 7" descr="croatia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571744"/>
            <a:ext cx="4533900" cy="262890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643174" y="3214686"/>
            <a:ext cx="242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Arial Black" pitchFamily="34" charset="0"/>
              </a:rPr>
              <a:t>Chorvátsko</a:t>
            </a:r>
            <a:endParaRPr lang="sk-SK" sz="2800" dirty="0">
              <a:latin typeface="Arial Black" pitchFamily="34" charset="0"/>
            </a:endParaRPr>
          </a:p>
        </p:txBody>
      </p:sp>
      <p:pic>
        <p:nvPicPr>
          <p:cNvPr id="10" name="Obrázok 9" descr="le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643314"/>
            <a:ext cx="1051932" cy="928694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 rot="1169415">
            <a:off x="2165144" y="4365439"/>
            <a:ext cx="227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>
                <a:solidFill>
                  <a:srgbClr val="FF0000"/>
                </a:solidFill>
                <a:latin typeface="Arial Black" pitchFamily="34" charset="0"/>
              </a:rPr>
              <a:t>Jasenovac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Rovnoramenný trojuholník 11"/>
          <p:cNvSpPr/>
          <p:nvPr/>
        </p:nvSpPr>
        <p:spPr>
          <a:xfrm>
            <a:off x="3500430" y="3571876"/>
            <a:ext cx="346324" cy="35719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71678"/>
            <a:ext cx="1809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4414" cy="167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2789" y="0"/>
            <a:ext cx="1191211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9157" y="2071678"/>
            <a:ext cx="330484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39025" y="4181475"/>
            <a:ext cx="17049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5143512"/>
            <a:ext cx="30384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4366305"/>
            <a:ext cx="1643074" cy="249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7356" y="5136868"/>
            <a:ext cx="2286016" cy="172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BlokTextu 21"/>
          <p:cNvSpPr txBox="1"/>
          <p:nvPr/>
        </p:nvSpPr>
        <p:spPr>
          <a:xfrm>
            <a:off x="4786314" y="4286256"/>
            <a:ext cx="2632452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sk-SK" sz="4400" dirty="0" smtClean="0">
                <a:latin typeface="Arial Black" pitchFamily="34" charset="0"/>
              </a:rPr>
              <a:t>700 000</a:t>
            </a:r>
            <a:endParaRPr lang="sk-SK" sz="4400" dirty="0">
              <a:latin typeface="Arial Black" pitchFamily="34" charset="0"/>
            </a:endParaRPr>
          </a:p>
        </p:txBody>
      </p:sp>
      <p:sp>
        <p:nvSpPr>
          <p:cNvPr id="23" name="Šípka dolu 22"/>
          <p:cNvSpPr/>
          <p:nvPr/>
        </p:nvSpPr>
        <p:spPr>
          <a:xfrm rot="12913457">
            <a:off x="5595612" y="3264875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Šípka dolu 23"/>
          <p:cNvSpPr/>
          <p:nvPr/>
        </p:nvSpPr>
        <p:spPr>
          <a:xfrm rot="17022406">
            <a:off x="7295158" y="4599405"/>
            <a:ext cx="484632" cy="5452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Šípka dolu 24"/>
          <p:cNvSpPr/>
          <p:nvPr/>
        </p:nvSpPr>
        <p:spPr>
          <a:xfrm>
            <a:off x="5857884" y="5000636"/>
            <a:ext cx="484632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Šípka dolu 25"/>
          <p:cNvSpPr/>
          <p:nvPr/>
        </p:nvSpPr>
        <p:spPr>
          <a:xfrm rot="5192733">
            <a:off x="3034066" y="3638665"/>
            <a:ext cx="335896" cy="31033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Šípka dolu 26"/>
          <p:cNvSpPr/>
          <p:nvPr/>
        </p:nvSpPr>
        <p:spPr>
          <a:xfrm rot="6378710">
            <a:off x="3143813" y="2840135"/>
            <a:ext cx="339320" cy="30839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Šípka dolu 27"/>
          <p:cNvSpPr/>
          <p:nvPr/>
        </p:nvSpPr>
        <p:spPr>
          <a:xfrm rot="3839634">
            <a:off x="4305230" y="4828346"/>
            <a:ext cx="484632" cy="11348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000" contras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dirty="0" smtClean="0">
                <a:latin typeface="Monotype Corsiva" pitchFamily="66" charset="0"/>
              </a:rPr>
              <a:t>Ma </a:t>
            </a:r>
            <a:r>
              <a:rPr lang="sk-SK" sz="6000" dirty="0" err="1" smtClean="0">
                <a:latin typeface="Monotype Corsiva" pitchFamily="66" charset="0"/>
              </a:rPr>
              <a:t>Bistern</a:t>
            </a:r>
            <a:r>
              <a:rPr lang="sk-SK" sz="6000" dirty="0" smtClean="0">
                <a:latin typeface="Monotype Corsiva" pitchFamily="66" charset="0"/>
              </a:rPr>
              <a:t/>
            </a:r>
            <a:br>
              <a:rPr lang="sk-SK" sz="6000" dirty="0" smtClean="0">
                <a:latin typeface="Monotype Corsiva" pitchFamily="66" charset="0"/>
              </a:rPr>
            </a:br>
            <a:r>
              <a:rPr lang="sk-SK" sz="6000" dirty="0" smtClean="0">
                <a:latin typeface="Monotype Corsiva" pitchFamily="66" charset="0"/>
              </a:rPr>
              <a:t>(Nezabudni!)</a:t>
            </a:r>
            <a:endParaRPr lang="sk-SK" sz="6000" dirty="0"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u="sng" dirty="0" smtClean="0">
                <a:solidFill>
                  <a:srgbClr val="FF0000"/>
                </a:solidFill>
                <a:latin typeface="Arial Black" pitchFamily="34" charset="0"/>
              </a:rPr>
              <a:t>Norimberské zákony (1935)</a:t>
            </a:r>
          </a:p>
          <a:p>
            <a:pPr algn="ctr">
              <a:buNone/>
            </a:pPr>
            <a:r>
              <a:rPr lang="sk-SK" sz="2400" dirty="0" smtClean="0">
                <a:solidFill>
                  <a:srgbClr val="00B0F0"/>
                </a:solidFill>
                <a:latin typeface="Arial Black" pitchFamily="34" charset="0"/>
              </a:rPr>
              <a:t>„Menejcenná rasa“</a:t>
            </a:r>
            <a:endParaRPr lang="sk-SK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sk-SK" sz="2400" dirty="0" smtClean="0">
                <a:solidFill>
                  <a:srgbClr val="FFFF00"/>
                </a:solidFill>
                <a:latin typeface="Arial Black" pitchFamily="34" charset="0"/>
              </a:rPr>
              <a:t>Židia</a:t>
            </a:r>
          </a:p>
          <a:p>
            <a:pPr algn="ctr">
              <a:buNone/>
            </a:pP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Slovania</a:t>
            </a:r>
            <a:endParaRPr lang="sk-SK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b="1" u="sng" dirty="0" smtClean="0">
                <a:solidFill>
                  <a:srgbClr val="FFFF00"/>
                </a:solidFill>
                <a:latin typeface="Arial Black" pitchFamily="34" charset="0"/>
              </a:rPr>
              <a:t>Rómovia</a:t>
            </a:r>
          </a:p>
          <a:p>
            <a:pPr algn="ctr">
              <a:buNone/>
            </a:pPr>
            <a:r>
              <a:rPr lang="sk-SK" b="1" u="sng" dirty="0" smtClean="0">
                <a:solidFill>
                  <a:srgbClr val="FF0000"/>
                </a:solidFill>
                <a:latin typeface="Arial Black" pitchFamily="34" charset="0"/>
              </a:rPr>
              <a:t>Nemecko</a:t>
            </a:r>
          </a:p>
          <a:p>
            <a:pPr algn="ctr">
              <a:buNone/>
            </a:pPr>
            <a:endParaRPr lang="sk-SK" b="1" u="sng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sk-SK" b="1" u="sng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sk-SK" b="1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Šípka dolu 3"/>
          <p:cNvSpPr/>
          <p:nvPr/>
        </p:nvSpPr>
        <p:spPr>
          <a:xfrm rot="2700000">
            <a:off x="2918121" y="4457191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lu 4"/>
          <p:cNvSpPr/>
          <p:nvPr/>
        </p:nvSpPr>
        <p:spPr>
          <a:xfrm rot="-2460000">
            <a:off x="5762203" y="4468108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lu 5"/>
          <p:cNvSpPr/>
          <p:nvPr/>
        </p:nvSpPr>
        <p:spPr>
          <a:xfrm>
            <a:off x="4357686" y="4714884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571472" y="5357826"/>
            <a:ext cx="2194062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Protektorát</a:t>
            </a:r>
          </a:p>
          <a:p>
            <a:r>
              <a:rPr lang="sk-SK" dirty="0" smtClean="0">
                <a:latin typeface="Arial Black" pitchFamily="34" charset="0"/>
              </a:rPr>
              <a:t>Čechy a Morava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357950" y="5357826"/>
            <a:ext cx="1518364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Obsadené </a:t>
            </a:r>
          </a:p>
          <a:p>
            <a:pPr algn="ctr"/>
            <a:r>
              <a:rPr lang="sk-SK" dirty="0" smtClean="0">
                <a:latin typeface="Arial Black" pitchFamily="34" charset="0"/>
              </a:rPr>
              <a:t>územia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857620" y="5715016"/>
            <a:ext cx="145321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Slovenský</a:t>
            </a:r>
          </a:p>
          <a:p>
            <a:pPr algn="ctr"/>
            <a:r>
              <a:rPr lang="sk-SK" dirty="0" smtClean="0">
                <a:latin typeface="Arial Black" pitchFamily="34" charset="0"/>
              </a:rPr>
              <a:t>štát</a:t>
            </a:r>
            <a:endParaRPr lang="sk-SK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ok 37" descr="trans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833421"/>
            <a:ext cx="2500330" cy="1666886"/>
          </a:xfrm>
          <a:prstGeom prst="rect">
            <a:avLst/>
          </a:prstGeom>
        </p:spPr>
      </p:pic>
      <p:sp>
        <p:nvSpPr>
          <p:cNvPr id="14" name="Obdĺžnik 13"/>
          <p:cNvSpPr/>
          <p:nvPr/>
        </p:nvSpPr>
        <p:spPr>
          <a:xfrm rot="16200000">
            <a:off x="334397" y="3951827"/>
            <a:ext cx="3017445" cy="2257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Cigánsky </a:t>
            </a:r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„rodinný“ </a:t>
            </a:r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tábor</a:t>
            </a:r>
            <a:b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Osvienčim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2800" dirty="0" smtClean="0">
                <a:solidFill>
                  <a:srgbClr val="00B0F0"/>
                </a:solidFill>
                <a:latin typeface="Arial Black" pitchFamily="34" charset="0"/>
              </a:rPr>
              <a:t>Február 1943</a:t>
            </a:r>
            <a:r>
              <a:rPr lang="sk-SK" sz="2400" dirty="0" smtClean="0">
                <a:solidFill>
                  <a:srgbClr val="00B0F0"/>
                </a:solidFill>
                <a:latin typeface="Arial Black" pitchFamily="34" charset="0"/>
              </a:rPr>
              <a:t> – 1. Transport Rómov z Európy</a:t>
            </a:r>
            <a:endParaRPr lang="sk-SK" sz="2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 rot="16200000">
            <a:off x="1614196" y="5886738"/>
            <a:ext cx="492443" cy="86337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r>
              <a:rPr lang="sk-SK" sz="2000" i="1" dirty="0" smtClean="0">
                <a:solidFill>
                  <a:srgbClr val="FF0000"/>
                </a:solidFill>
                <a:latin typeface="Arial Black" pitchFamily="34" charset="0"/>
              </a:rPr>
              <a:t>50m</a:t>
            </a:r>
            <a:endParaRPr lang="sk-SK" sz="20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 rot="5400000">
            <a:off x="2293935" y="4849809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170m</a:t>
            </a:r>
            <a:endParaRPr lang="sk-SK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1214414" y="3571876"/>
            <a:ext cx="120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Veľkosť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Maroš\AppData\Local\Microsoft\Windows\Temporary Internet Files\Content.IE5\DWGKU9ND\MC9003113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00504"/>
            <a:ext cx="607039" cy="373305"/>
          </a:xfrm>
          <a:prstGeom prst="rect">
            <a:avLst/>
          </a:prstGeom>
          <a:noFill/>
        </p:spPr>
      </p:pic>
      <p:pic>
        <p:nvPicPr>
          <p:cNvPr id="1027" name="Picture 3" descr="C:\Users\Maroš\AppData\Local\Microsoft\Windows\Temporary Internet Files\Content.IE5\DWGKU9ND\MC9003113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429132"/>
            <a:ext cx="624990" cy="384344"/>
          </a:xfrm>
          <a:prstGeom prst="rect">
            <a:avLst/>
          </a:prstGeom>
          <a:noFill/>
        </p:spPr>
      </p:pic>
      <p:pic>
        <p:nvPicPr>
          <p:cNvPr id="1028" name="Picture 4" descr="C:\Users\Maroš\AppData\Local\Microsoft\Windows\Temporary Internet Files\Content.IE5\DWGKU9ND\MC9003113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71538" y="4929199"/>
            <a:ext cx="580836" cy="357190"/>
          </a:xfrm>
          <a:prstGeom prst="rect">
            <a:avLst/>
          </a:prstGeom>
          <a:noFill/>
        </p:spPr>
      </p:pic>
      <p:pic>
        <p:nvPicPr>
          <p:cNvPr id="1029" name="Picture 5" descr="C:\Users\Maroš\AppData\Local\Microsoft\Windows\Temporary Internet Files\Content.IE5\DWGKU9ND\MC9003113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929198"/>
            <a:ext cx="562242" cy="345756"/>
          </a:xfrm>
          <a:prstGeom prst="rect">
            <a:avLst/>
          </a:prstGeom>
          <a:noFill/>
        </p:spPr>
      </p:pic>
      <p:pic>
        <p:nvPicPr>
          <p:cNvPr id="1030" name="Picture 6" descr="C:\Users\Maroš\AppData\Local\Microsoft\Windows\Temporary Internet Files\Content.IE5\DWGKU9ND\MC9003113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500702"/>
            <a:ext cx="580834" cy="357190"/>
          </a:xfrm>
          <a:prstGeom prst="rect">
            <a:avLst/>
          </a:prstGeom>
          <a:noFill/>
        </p:spPr>
      </p:pic>
      <p:pic>
        <p:nvPicPr>
          <p:cNvPr id="1031" name="Picture 7" descr="C:\Users\Maroš\AppData\Local\Microsoft\Windows\Temporary Internet Files\Content.IE5\DWGKU9ND\MC9003113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5500702"/>
            <a:ext cx="580835" cy="357190"/>
          </a:xfrm>
          <a:prstGeom prst="rect">
            <a:avLst/>
          </a:prstGeom>
          <a:noFill/>
        </p:spPr>
      </p:pic>
      <p:pic>
        <p:nvPicPr>
          <p:cNvPr id="1032" name="Picture 8" descr="C:\Users\Maroš\AppData\Local\Microsoft\Windows\Temporary Internet Files\Content.IE5\DWGKU9ND\MC9003113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000504"/>
            <a:ext cx="580834" cy="357190"/>
          </a:xfrm>
          <a:prstGeom prst="rect">
            <a:avLst/>
          </a:prstGeom>
          <a:noFill/>
        </p:spPr>
      </p:pic>
      <p:pic>
        <p:nvPicPr>
          <p:cNvPr id="1033" name="Picture 9" descr="C:\Users\Maroš\AppData\Local\Microsoft\Windows\Temporary Internet Files\Content.IE5\DWGKU9ND\MC9003113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429133"/>
            <a:ext cx="571504" cy="351452"/>
          </a:xfrm>
          <a:prstGeom prst="rect">
            <a:avLst/>
          </a:prstGeom>
          <a:noFill/>
        </p:spPr>
      </p:pic>
      <p:sp>
        <p:nvSpPr>
          <p:cNvPr id="25" name="BlokTextu 24"/>
          <p:cNvSpPr txBox="1"/>
          <p:nvPr/>
        </p:nvSpPr>
        <p:spPr>
          <a:xfrm>
            <a:off x="3143240" y="385762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Ubytovanie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pre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300 - 400</a:t>
            </a:r>
          </a:p>
          <a:p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3214678" y="557214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V  skutočnosti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2000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" name="Šípka doprava 29"/>
          <p:cNvSpPr/>
          <p:nvPr/>
        </p:nvSpPr>
        <p:spPr>
          <a:xfrm rot="9523951">
            <a:off x="2797837" y="4262036"/>
            <a:ext cx="690806" cy="1946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Šípka dolu 30"/>
          <p:cNvSpPr/>
          <p:nvPr/>
        </p:nvSpPr>
        <p:spPr>
          <a:xfrm rot="5843533" flipH="1">
            <a:off x="3138187" y="5560084"/>
            <a:ext cx="240387" cy="7931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2" name="Obrázok 31" descr="p2p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2300" y="2928934"/>
            <a:ext cx="3315354" cy="1500198"/>
          </a:xfrm>
          <a:prstGeom prst="rect">
            <a:avLst/>
          </a:prstGeom>
        </p:spPr>
      </p:pic>
      <p:sp>
        <p:nvSpPr>
          <p:cNvPr id="33" name="BlokTextu 32"/>
          <p:cNvSpPr txBox="1"/>
          <p:nvPr/>
        </p:nvSpPr>
        <p:spPr>
          <a:xfrm>
            <a:off x="4857752" y="4429132"/>
            <a:ext cx="399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Arial Black" pitchFamily="34" charset="0"/>
              </a:rPr>
              <a:t>Rómovia mohli mať svoje šaty</a:t>
            </a:r>
            <a:endParaRPr lang="sk-SK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6" name="Obrázok 35" descr="bývan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2292080"/>
            <a:ext cx="2286016" cy="1609629"/>
          </a:xfrm>
          <a:prstGeom prst="rect">
            <a:avLst/>
          </a:prstGeom>
        </p:spPr>
      </p:pic>
      <p:pic>
        <p:nvPicPr>
          <p:cNvPr id="37" name="Obrázok 36" descr="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4751684"/>
            <a:ext cx="1571636" cy="2106316"/>
          </a:xfrm>
          <a:prstGeom prst="rect">
            <a:avLst/>
          </a:prstGeom>
        </p:spPr>
      </p:pic>
      <p:sp>
        <p:nvSpPr>
          <p:cNvPr id="35" name="BlokTextu 34"/>
          <p:cNvSpPr txBox="1"/>
          <p:nvPr/>
        </p:nvSpPr>
        <p:spPr>
          <a:xfrm>
            <a:off x="7000892" y="5357826"/>
            <a:ext cx="1977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Arial Black" pitchFamily="34" charset="0"/>
              </a:rPr>
              <a:t>Na ľavom predlaktí </a:t>
            </a:r>
          </a:p>
          <a:p>
            <a:r>
              <a:rPr lang="sk-SK" dirty="0" smtClean="0">
                <a:solidFill>
                  <a:srgbClr val="0070C0"/>
                </a:solidFill>
                <a:latin typeface="Arial Black" pitchFamily="34" charset="0"/>
              </a:rPr>
              <a:t>vytetované – </a:t>
            </a:r>
            <a:r>
              <a:rPr lang="sk-SK" dirty="0" smtClean="0">
                <a:solidFill>
                  <a:srgbClr val="0070C0"/>
                </a:solidFill>
                <a:latin typeface="Arial Black" pitchFamily="34" charset="0"/>
              </a:rPr>
              <a:t>Z (</a:t>
            </a:r>
            <a:r>
              <a:rPr lang="sk-SK" dirty="0" err="1" smtClean="0">
                <a:solidFill>
                  <a:srgbClr val="0070C0"/>
                </a:solidFill>
                <a:latin typeface="Arial Black" pitchFamily="34" charset="0"/>
              </a:rPr>
              <a:t>ziganeur</a:t>
            </a:r>
            <a:r>
              <a:rPr lang="sk-SK" dirty="0" smtClean="0">
                <a:solidFill>
                  <a:srgbClr val="0070C0"/>
                </a:solidFill>
                <a:latin typeface="Arial Black" pitchFamily="34" charset="0"/>
              </a:rPr>
              <a:t>)</a:t>
            </a:r>
            <a:endParaRPr lang="sk-SK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3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5" grpId="0"/>
      <p:bldP spid="6" grpId="0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k-SK" sz="7200" dirty="0" smtClean="0">
                <a:solidFill>
                  <a:srgbClr val="FF0000"/>
                </a:solidFill>
                <a:latin typeface="Monotype Corsiva" pitchFamily="66" charset="0"/>
              </a:rPr>
              <a:t>Smrť		</a:t>
            </a:r>
            <a:r>
              <a:rPr lang="sk-SK" sz="9600" dirty="0" smtClean="0">
                <a:solidFill>
                  <a:srgbClr val="FF0000"/>
                </a:solidFill>
                <a:latin typeface="Monotype Corsiva" pitchFamily="66" charset="0"/>
              </a:rPr>
              <a:t> 	   </a:t>
            </a:r>
            <a:r>
              <a:rPr lang="sk-SK" sz="8000" dirty="0" smtClean="0">
                <a:solidFill>
                  <a:srgbClr val="FF0000"/>
                </a:solidFill>
                <a:latin typeface="Monotype Corsiva" pitchFamily="66" charset="0"/>
              </a:rPr>
              <a:t>Pokračuje</a:t>
            </a:r>
            <a:endParaRPr lang="sk-SK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Holocaust Remberance [www.keepvid.co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00100" y="1696629"/>
            <a:ext cx="6881829" cy="516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anj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0"/>
            <a:ext cx="2466975" cy="1847850"/>
          </a:xfrm>
          <a:prstGeom prst="rect">
            <a:avLst/>
          </a:prstGeom>
        </p:spPr>
      </p:pic>
      <p:pic>
        <p:nvPicPr>
          <p:cNvPr id="9" name="Obrázok 8" descr="roma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071678"/>
            <a:ext cx="3214710" cy="23727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9600" dirty="0" smtClean="0">
                <a:solidFill>
                  <a:srgbClr val="FF0000"/>
                </a:solidFill>
                <a:latin typeface="Monotype Corsiva" pitchFamily="66" charset="0"/>
              </a:rPr>
              <a:t>Plynové komory</a:t>
            </a:r>
            <a:endParaRPr lang="sk-SK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Osvienčim – 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Cigánsky 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„rodinný!“ 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tábor</a:t>
            </a:r>
          </a:p>
          <a:p>
            <a:pPr algn="ctr">
              <a:buNone/>
            </a:pPr>
            <a:endParaRPr lang="sk-SK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sk-SK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sk-SK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sk-SK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sk-SK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Veliteľom tábora bol Dr. </a:t>
            </a:r>
            <a:r>
              <a:rPr lang="sk-SK" sz="2800" dirty="0" err="1" smtClean="0">
                <a:solidFill>
                  <a:schemeClr val="bg1"/>
                </a:solidFill>
                <a:latin typeface="Arial Black" pitchFamily="34" charset="0"/>
              </a:rPr>
              <a:t>Mengele</a:t>
            </a:r>
            <a:endParaRPr lang="sk-SK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sk-SK" sz="1600" dirty="0" smtClean="0">
                <a:solidFill>
                  <a:schemeClr val="bg1"/>
                </a:solidFill>
                <a:latin typeface="Arial Black" pitchFamily="34" charset="0"/>
              </a:rPr>
              <a:t>nazývaný</a:t>
            </a:r>
          </a:p>
          <a:p>
            <a:pPr algn="ctr">
              <a:buNone/>
            </a:pPr>
            <a:endParaRPr lang="sk-SK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„Anjel smrti“</a:t>
            </a:r>
            <a:endParaRPr lang="sk-SK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sk-SK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Šípka dolu 4"/>
          <p:cNvSpPr/>
          <p:nvPr/>
        </p:nvSpPr>
        <p:spPr>
          <a:xfrm rot="19372782">
            <a:off x="4889568" y="204734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4286248" y="3571876"/>
            <a:ext cx="5033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rgbClr val="FFFF00"/>
                </a:solidFill>
                <a:latin typeface="Arial Black" pitchFamily="34" charset="0"/>
              </a:rPr>
              <a:t>Našlo tu svoju smrť približne</a:t>
            </a:r>
          </a:p>
          <a:p>
            <a:pPr algn="ctr"/>
            <a:r>
              <a:rPr lang="sk-SK" sz="3200" dirty="0" smtClean="0">
                <a:solidFill>
                  <a:srgbClr val="FFFF00"/>
                </a:solidFill>
                <a:latin typeface="Arial Black" pitchFamily="34" charset="0"/>
              </a:rPr>
              <a:t>23 000 </a:t>
            </a:r>
            <a:r>
              <a:rPr lang="sk-SK" sz="2400" dirty="0" smtClean="0">
                <a:solidFill>
                  <a:srgbClr val="FFFF00"/>
                </a:solidFill>
                <a:latin typeface="Arial Black" pitchFamily="34" charset="0"/>
              </a:rPr>
              <a:t>Rómov</a:t>
            </a:r>
            <a:endParaRPr lang="sk-SK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8" name="Obrázok 7" descr="roma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2143116"/>
            <a:ext cx="3143272" cy="229470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42844" y="3214686"/>
            <a:ext cx="42510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rgbClr val="FFFF00"/>
                </a:solidFill>
                <a:latin typeface="Arial Black" pitchFamily="34" charset="0"/>
              </a:rPr>
              <a:t>Deportovaných približne</a:t>
            </a:r>
          </a:p>
          <a:p>
            <a:pPr algn="ctr"/>
            <a:r>
              <a:rPr lang="sk-SK" sz="3200" dirty="0" smtClean="0">
                <a:solidFill>
                  <a:srgbClr val="FFFF00"/>
                </a:solidFill>
                <a:latin typeface="Arial Black" pitchFamily="34" charset="0"/>
              </a:rPr>
              <a:t>25 000 </a:t>
            </a:r>
            <a:r>
              <a:rPr lang="sk-SK" sz="2400" dirty="0" smtClean="0">
                <a:solidFill>
                  <a:srgbClr val="FFFF00"/>
                </a:solidFill>
                <a:latin typeface="Arial Black" pitchFamily="34" charset="0"/>
              </a:rPr>
              <a:t>Rómov</a:t>
            </a:r>
            <a:endParaRPr lang="sk-SK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Šípka dolu 3"/>
          <p:cNvSpPr/>
          <p:nvPr/>
        </p:nvSpPr>
        <p:spPr>
          <a:xfrm rot="2209139">
            <a:off x="3530957" y="204787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4.81036E-6 C -0.14652 0.09343 -0.29288 0.1871 -0.25225 0.23058 C -0.21163 0.27405 0.20365 0.17854 0.24323 0.26041 C 0.28282 0.34228 0.02813 0.64478 -0.01493 0.72156 " pathEditMode="relative" ptsTypes="aaaA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ttp://tbn0.google.com/images?q=tbn:6LJnJPorob7XAM:http://www.jewishvirtuallibrary.org/jsource/images/Holocaust/clauber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571744"/>
            <a:ext cx="2014002" cy="248431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dirty="0" smtClean="0">
                <a:solidFill>
                  <a:srgbClr val="FF0000"/>
                </a:solidFill>
                <a:latin typeface="Monotype Corsiva" pitchFamily="66" charset="0"/>
              </a:rPr>
              <a:t>Experimenty na Rómoch</a:t>
            </a:r>
            <a:endParaRPr lang="sk-SK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Amputácie a transplantácie bez umŕtvenia</a:t>
            </a:r>
          </a:p>
          <a:p>
            <a:pPr>
              <a:buNone/>
            </a:pPr>
            <a:endParaRPr lang="sk-SK" sz="20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Sterilizácie žien a vyhladovanie novorodencov</a:t>
            </a:r>
            <a:endParaRPr lang="sk-SK" sz="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Obrázok 3" descr="mengel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643182"/>
            <a:ext cx="2286016" cy="3468438"/>
          </a:xfrm>
          <a:prstGeom prst="rect">
            <a:avLst/>
          </a:prstGeom>
        </p:spPr>
      </p:pic>
      <p:pic>
        <p:nvPicPr>
          <p:cNvPr id="5" name="Obrázok 4" descr="mengele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5000636"/>
            <a:ext cx="2315138" cy="1714512"/>
          </a:xfrm>
          <a:prstGeom prst="rect">
            <a:avLst/>
          </a:prstGeom>
        </p:spPr>
      </p:pic>
      <p:pic>
        <p:nvPicPr>
          <p:cNvPr id="9" name="Obrázok 8" descr="mengele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6044" y="4405300"/>
            <a:ext cx="3417956" cy="2452700"/>
          </a:xfrm>
          <a:prstGeom prst="rect">
            <a:avLst/>
          </a:prstGeom>
        </p:spPr>
      </p:pic>
      <p:pic>
        <p:nvPicPr>
          <p:cNvPr id="8" name="Obrázok 7" descr="mengele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2714620"/>
            <a:ext cx="2286016" cy="260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mengele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000504"/>
            <a:ext cx="3714776" cy="25496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Posadnutosť deťmi - dvojčatami</a:t>
            </a:r>
            <a:endParaRPr lang="sk-SK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Pokusy na porodenie dvojčiat</a:t>
            </a:r>
          </a:p>
          <a:p>
            <a:pPr>
              <a:buNone/>
            </a:pPr>
            <a:r>
              <a:rPr lang="sk-SK" u="sng" dirty="0" smtClean="0">
                <a:solidFill>
                  <a:srgbClr val="00B0F0"/>
                </a:solidFill>
                <a:latin typeface="Arial Black" pitchFamily="34" charset="0"/>
              </a:rPr>
              <a:t>Zmena farby očí vstreknutím chemikálie do detských očí</a:t>
            </a:r>
          </a:p>
          <a:p>
            <a:pPr>
              <a:buNone/>
            </a:pPr>
            <a:r>
              <a:rPr lang="sk-SK" u="sng" dirty="0" smtClean="0">
                <a:solidFill>
                  <a:srgbClr val="FFC000"/>
                </a:solidFill>
                <a:latin typeface="Arial Black" pitchFamily="34" charset="0"/>
              </a:rPr>
              <a:t>Zošitie tepien a tiel dvojčiat</a:t>
            </a:r>
            <a:endParaRPr lang="sk-SK" u="sng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4" name="Obrázok 3" descr="mengele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00504"/>
            <a:ext cx="3897918" cy="2857496"/>
          </a:xfrm>
          <a:prstGeom prst="rect">
            <a:avLst/>
          </a:prstGeom>
        </p:spPr>
      </p:pic>
      <p:pic>
        <p:nvPicPr>
          <p:cNvPr id="5" name="Obrázok 4" descr="mengele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3730282"/>
            <a:ext cx="2569198" cy="3127718"/>
          </a:xfrm>
          <a:prstGeom prst="rect">
            <a:avLst/>
          </a:prstGeom>
        </p:spPr>
      </p:pic>
      <p:pic>
        <p:nvPicPr>
          <p:cNvPr id="8" name="Obrázok 7" descr="očiská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2000241"/>
            <a:ext cx="2143108" cy="1426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000" contrast="-10000"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Monotype Corsiva" pitchFamily="66" charset="0"/>
              </a:rPr>
              <a:t>Čo znamená slovo </a:t>
            </a:r>
            <a:r>
              <a:rPr lang="sk-SK" sz="6000" dirty="0" smtClean="0">
                <a:solidFill>
                  <a:srgbClr val="FF0000"/>
                </a:solidFill>
                <a:latin typeface="Mufferaw" pitchFamily="66" charset="-18"/>
              </a:rPr>
              <a:t>Holokaust</a:t>
            </a:r>
            <a:endParaRPr lang="sk-SK" sz="6000" dirty="0">
              <a:solidFill>
                <a:srgbClr val="FF0000"/>
              </a:solidFill>
              <a:latin typeface="Mufferaw" pitchFamily="66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>
                <a:solidFill>
                  <a:srgbClr val="FFC000"/>
                </a:solidFill>
                <a:latin typeface="Arial Black" pitchFamily="34" charset="0"/>
              </a:rPr>
              <a:t>	</a:t>
            </a:r>
            <a:endParaRPr lang="cs-CZ" sz="44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cs-CZ" sz="4400" dirty="0" smtClean="0">
                <a:solidFill>
                  <a:srgbClr val="FFC000"/>
                </a:solidFill>
                <a:latin typeface="Arial Black" pitchFamily="34" charset="0"/>
              </a:rPr>
              <a:t>	</a:t>
            </a:r>
            <a:r>
              <a:rPr lang="cs-CZ" sz="4000" dirty="0" smtClean="0">
                <a:solidFill>
                  <a:srgbClr val="FFC000"/>
                </a:solidFill>
                <a:latin typeface="Arial Black" pitchFamily="34" charset="0"/>
              </a:rPr>
              <a:t>Slovo </a:t>
            </a:r>
            <a:r>
              <a:rPr lang="cs-CZ" sz="4000" dirty="0" err="1" smtClean="0">
                <a:solidFill>
                  <a:srgbClr val="FFC000"/>
                </a:solidFill>
                <a:latin typeface="Arial Black" pitchFamily="34" charset="0"/>
              </a:rPr>
              <a:t>pochádza</a:t>
            </a:r>
            <a:r>
              <a:rPr lang="cs-CZ" sz="40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cs-CZ" sz="4000" dirty="0">
                <a:solidFill>
                  <a:srgbClr val="FFC000"/>
                </a:solidFill>
                <a:latin typeface="Arial Black" pitchFamily="34" charset="0"/>
              </a:rPr>
              <a:t>z </a:t>
            </a:r>
            <a:r>
              <a:rPr lang="cs-CZ" sz="4000" dirty="0" err="1" smtClean="0">
                <a:solidFill>
                  <a:srgbClr val="FF0000"/>
                </a:solidFill>
                <a:latin typeface="Arial Black" pitchFamily="34" charset="0"/>
              </a:rPr>
              <a:t>gréckeho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4000" dirty="0" smtClean="0">
                <a:solidFill>
                  <a:srgbClr val="FFC000"/>
                </a:solidFill>
                <a:latin typeface="Arial Black" pitchFamily="34" charset="0"/>
              </a:rPr>
              <a:t>slova</a:t>
            </a:r>
          </a:p>
          <a:p>
            <a:pPr algn="ctr">
              <a:buNone/>
            </a:pPr>
            <a:r>
              <a:rPr lang="cs-CZ" sz="40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cs-CZ" sz="4000" dirty="0" err="1" smtClean="0">
                <a:solidFill>
                  <a:srgbClr val="00B0F0"/>
                </a:solidFill>
                <a:latin typeface="Arial Black" pitchFamily="34" charset="0"/>
              </a:rPr>
              <a:t>olo</a:t>
            </a:r>
            <a:r>
              <a:rPr lang="cs-CZ" sz="40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cs-CZ" sz="4000" dirty="0" smtClean="0">
                <a:solidFill>
                  <a:srgbClr val="FFC000"/>
                </a:solidFill>
                <a:latin typeface="Arial Black" pitchFamily="34" charset="0"/>
              </a:rPr>
              <a:t>  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celý</a:t>
            </a:r>
            <a:r>
              <a:rPr lang="cs-CZ" sz="40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cs-CZ" sz="4000" dirty="0" err="1" smtClean="0">
                <a:solidFill>
                  <a:srgbClr val="00B0F0"/>
                </a:solidFill>
                <a:latin typeface="Arial Black" pitchFamily="34" charset="0"/>
              </a:rPr>
              <a:t>kaustos</a:t>
            </a:r>
            <a:r>
              <a:rPr lang="cs-CZ" sz="4000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cs-CZ" sz="4000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cs-CZ" sz="40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  <a:latin typeface="Arial Black" pitchFamily="34" charset="0"/>
              </a:rPr>
              <a:t>spáliť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„CELÝ </a:t>
            </a:r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SPÁLIŤ“</a:t>
            </a:r>
            <a:endParaRPr lang="sk-SK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7000" contrast="22000"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000" dirty="0" smtClean="0">
                <a:solidFill>
                  <a:srgbClr val="FF0000"/>
                </a:solidFill>
                <a:latin typeface="Monotype Corsiva" pitchFamily="66" charset="0"/>
              </a:rPr>
              <a:t>Ďalšie zverstvá</a:t>
            </a:r>
            <a:endParaRPr lang="sk-SK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sk-SK" sz="4000" dirty="0" smtClean="0">
                <a:solidFill>
                  <a:srgbClr val="00B0F0"/>
                </a:solidFill>
                <a:latin typeface="Arial Black" pitchFamily="34" charset="0"/>
              </a:rPr>
              <a:t>	</a:t>
            </a:r>
            <a:r>
              <a:rPr lang="sk-SK" sz="3800" u="sng" dirty="0" smtClean="0">
                <a:solidFill>
                  <a:srgbClr val="00B0F0"/>
                </a:solidFill>
                <a:latin typeface="Arial Black" pitchFamily="34" charset="0"/>
              </a:rPr>
              <a:t>Vstrekovanie morskej vody do žíl</a:t>
            </a:r>
          </a:p>
          <a:p>
            <a:pPr>
              <a:buNone/>
            </a:pPr>
            <a:endParaRPr lang="sk-SK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sk-SK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sk-SK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sk-SK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sk-SK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			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				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				</a:t>
            </a:r>
          </a:p>
          <a:p>
            <a:pPr>
              <a:buNone/>
            </a:pPr>
            <a:endParaRPr lang="sk-SK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								</a:t>
            </a:r>
          </a:p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		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sk-SK" sz="4000" u="sng" dirty="0" smtClean="0">
                <a:solidFill>
                  <a:srgbClr val="00B0F0"/>
                </a:solidFill>
                <a:latin typeface="Arial Black" pitchFamily="34" charset="0"/>
              </a:rPr>
              <a:t>Odkysličený vzduch</a:t>
            </a:r>
            <a:endParaRPr lang="sk-SK" sz="4000" u="sng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4" name="Obrázok 3" descr="poku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8868"/>
            <a:ext cx="1998114" cy="3071834"/>
          </a:xfrm>
          <a:prstGeom prst="rect">
            <a:avLst/>
          </a:prstGeom>
        </p:spPr>
      </p:pic>
      <p:pic>
        <p:nvPicPr>
          <p:cNvPr id="5" name="Obrázok 4" descr="pokus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9715" y="3714752"/>
            <a:ext cx="2163435" cy="2928958"/>
          </a:xfrm>
          <a:prstGeom prst="rect">
            <a:avLst/>
          </a:prstGeom>
        </p:spPr>
      </p:pic>
      <p:pic>
        <p:nvPicPr>
          <p:cNvPr id="7" name="Obrázok 6" descr="mengele10-vo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2357430"/>
            <a:ext cx="2766095" cy="4322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" contrast="6000"/>
          </a:blip>
          <a:srcRect/>
          <a:stretch>
            <a:fillRect l="-5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Monotype Corsiva" pitchFamily="66" charset="0"/>
              </a:rPr>
              <a:t>Protektorát Čechy a Morava</a:t>
            </a:r>
            <a:endParaRPr lang="sk-SK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000" u="sng" dirty="0" smtClean="0">
                <a:solidFill>
                  <a:srgbClr val="FF0000"/>
                </a:solidFill>
                <a:latin typeface="Arial Black" pitchFamily="34" charset="0"/>
              </a:rPr>
              <a:t>Zberné tábory Rómov</a:t>
            </a:r>
            <a:endParaRPr lang="sk-SK" sz="40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000100" y="2143116"/>
            <a:ext cx="1911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Arial Black" pitchFamily="34" charset="0"/>
              </a:rPr>
              <a:t>Čechy</a:t>
            </a:r>
            <a:endParaRPr lang="sk-SK" sz="4000" dirty="0"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857620" y="2643182"/>
            <a:ext cx="2233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Arial Black" pitchFamily="34" charset="0"/>
              </a:rPr>
              <a:t>Morava</a:t>
            </a:r>
            <a:endParaRPr lang="sk-SK" sz="4000" dirty="0">
              <a:latin typeface="Arial Black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714480" y="3429000"/>
            <a:ext cx="191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Lety u </a:t>
            </a:r>
            <a:r>
              <a:rPr lang="sk-SK" sz="2000" dirty="0" err="1" smtClean="0">
                <a:solidFill>
                  <a:srgbClr val="FF0000"/>
                </a:solidFill>
                <a:latin typeface="Arial Black" pitchFamily="34" charset="0"/>
              </a:rPr>
              <a:t>Písku</a:t>
            </a:r>
            <a:endParaRPr lang="sk-SK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714876" y="3429000"/>
            <a:ext cx="2959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err="1" smtClean="0">
                <a:solidFill>
                  <a:srgbClr val="FF0000"/>
                </a:solidFill>
                <a:latin typeface="Arial Black" pitchFamily="34" charset="0"/>
              </a:rPr>
              <a:t>Hodonín</a:t>
            </a:r>
            <a:r>
              <a:rPr lang="sk-SK" sz="2000" dirty="0" smtClean="0">
                <a:solidFill>
                  <a:srgbClr val="FF0000"/>
                </a:solidFill>
                <a:latin typeface="Arial Black" pitchFamily="34" charset="0"/>
              </a:rPr>
              <a:t> u </a:t>
            </a:r>
            <a:r>
              <a:rPr lang="sk-SK" sz="2000" dirty="0" err="1" smtClean="0">
                <a:solidFill>
                  <a:srgbClr val="FF0000"/>
                </a:solidFill>
                <a:latin typeface="Arial Black" pitchFamily="34" charset="0"/>
              </a:rPr>
              <a:t>Kunštátu</a:t>
            </a:r>
            <a:endParaRPr lang="sk-SK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" name="Obrázok 9" descr="hodoní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786190"/>
            <a:ext cx="3032658" cy="2089165"/>
          </a:xfrm>
          <a:prstGeom prst="rect">
            <a:avLst/>
          </a:prstGeom>
        </p:spPr>
      </p:pic>
      <p:pic>
        <p:nvPicPr>
          <p:cNvPr id="11" name="Obrázok 10" descr="táb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786190"/>
            <a:ext cx="2786082" cy="2023353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Celkovo bolo vypravených 8 transportov – 5500 Rómov, vrátilo sa 500.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6" name="Rovná spojovacia šípka 15"/>
          <p:cNvCxnSpPr>
            <a:endCxn id="9" idx="0"/>
          </p:cNvCxnSpPr>
          <p:nvPr/>
        </p:nvCxnSpPr>
        <p:spPr>
          <a:xfrm rot="16200000" flipH="1">
            <a:off x="5454678" y="2689198"/>
            <a:ext cx="1214446" cy="26515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 extrusionH="4445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rot="5400000">
            <a:off x="2201117" y="2656611"/>
            <a:ext cx="1214446" cy="330333"/>
          </a:xfrm>
          <a:prstGeom prst="straightConnector1">
            <a:avLst/>
          </a:prstGeom>
          <a:ln cmpd="sng">
            <a:tailEnd type="arrow"/>
          </a:ln>
          <a:scene3d>
            <a:camera prst="orthographicFront"/>
            <a:lightRig rig="threePt" dir="t"/>
          </a:scene3d>
          <a:sp3d extrusionH="762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 descr="cigoš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5229225"/>
            <a:ext cx="2800350" cy="16287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000" dirty="0" smtClean="0">
                <a:solidFill>
                  <a:srgbClr val="FF0000"/>
                </a:solidFill>
                <a:latin typeface="Monotype Corsiva" pitchFamily="66" charset="0"/>
              </a:rPr>
              <a:t>Slovenský štát - 1939</a:t>
            </a:r>
            <a:endParaRPr lang="sk-SK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u="sng" dirty="0" smtClean="0">
                <a:latin typeface="Arial Black" pitchFamily="34" charset="0"/>
              </a:rPr>
              <a:t>Slovensko sa stáva spojencom Nemecka</a:t>
            </a:r>
          </a:p>
          <a:p>
            <a:pPr algn="ctr">
              <a:buNone/>
            </a:pPr>
            <a:r>
              <a:rPr lang="sk-SK" sz="2400" dirty="0" smtClean="0">
                <a:solidFill>
                  <a:srgbClr val="00B0F0"/>
                </a:solidFill>
                <a:latin typeface="Arial Black" pitchFamily="34" charset="0"/>
              </a:rPr>
              <a:t>Rómovia boli rovnako prenasledovaní ako v Nemecku</a:t>
            </a:r>
          </a:p>
          <a:p>
            <a:pPr algn="ctr">
              <a:buNone/>
            </a:pPr>
            <a:r>
              <a:rPr lang="sk-SK" sz="2400" u="sng" dirty="0" smtClean="0">
                <a:solidFill>
                  <a:srgbClr val="FF0000"/>
                </a:solidFill>
                <a:latin typeface="Arial Black" pitchFamily="34" charset="0"/>
              </a:rPr>
              <a:t>NESMELI CESTOVAŤ</a:t>
            </a:r>
          </a:p>
          <a:p>
            <a:pPr algn="ctr">
              <a:buNone/>
            </a:pPr>
            <a:r>
              <a:rPr lang="sk-SK" sz="2400" u="sng" dirty="0" smtClean="0">
                <a:solidFill>
                  <a:srgbClr val="FF0000"/>
                </a:solidFill>
                <a:latin typeface="Arial Black" pitchFamily="34" charset="0"/>
              </a:rPr>
              <a:t>NESMELI KOČOVAŤ</a:t>
            </a:r>
          </a:p>
          <a:p>
            <a:pPr algn="ctr">
              <a:buNone/>
            </a:pPr>
            <a:endParaRPr lang="sk-SK" sz="2400" u="sng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2400" u="sng" dirty="0" smtClean="0">
                <a:solidFill>
                  <a:srgbClr val="FF0000"/>
                </a:solidFill>
                <a:latin typeface="Arial Black" pitchFamily="34" charset="0"/>
              </a:rPr>
              <a:t>ODSTRÁNENIE OSÁD</a:t>
            </a:r>
          </a:p>
          <a:p>
            <a:pPr>
              <a:buNone/>
            </a:pPr>
            <a:r>
              <a:rPr lang="sk-SK" sz="2400" u="sng" dirty="0" smtClean="0">
                <a:solidFill>
                  <a:srgbClr val="FF0000"/>
                </a:solidFill>
                <a:latin typeface="Arial Black" pitchFamily="34" charset="0"/>
              </a:rPr>
              <a:t>OD CIEST A OBCÍ</a:t>
            </a:r>
          </a:p>
          <a:p>
            <a:pPr>
              <a:buNone/>
            </a:pPr>
            <a:endParaRPr lang="sk-SK" sz="2400" u="sng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buNone/>
            </a:pPr>
            <a:endParaRPr lang="sk-SK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Obrázok 5" descr="dopra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683" y="3071810"/>
            <a:ext cx="2504343" cy="1714512"/>
          </a:xfrm>
          <a:prstGeom prst="rect">
            <a:avLst/>
          </a:prstGeom>
        </p:spPr>
      </p:pic>
      <p:pic>
        <p:nvPicPr>
          <p:cNvPr id="7" name="Obrázok 6" descr="doprav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7" y="3143248"/>
            <a:ext cx="2633339" cy="17145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643422"/>
            <a:ext cx="290380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1000" contrast="13000"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map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143116"/>
            <a:ext cx="5739865" cy="271464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Pracovné tábory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2800" dirty="0" smtClean="0">
                <a:solidFill>
                  <a:srgbClr val="00B0F0"/>
                </a:solidFill>
                <a:latin typeface="Arial Black" pitchFamily="34" charset="0"/>
              </a:rPr>
              <a:t>Na Slovensku vznikajú  Rómske pracovné tábory</a:t>
            </a:r>
          </a:p>
          <a:p>
            <a:pPr algn="ctr">
              <a:buNone/>
            </a:pPr>
            <a:r>
              <a:rPr lang="sk-SK" sz="2800" dirty="0" smtClean="0">
                <a:latin typeface="Arial Black" pitchFamily="34" charset="0"/>
              </a:rPr>
              <a:t>Pod správou Hlinkovej gardy</a:t>
            </a:r>
          </a:p>
          <a:p>
            <a:pPr algn="ctr">
              <a:buNone/>
            </a:pPr>
            <a:endParaRPr lang="sk-SK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9" name="Obrázok 8" descr="zásta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4247" y="0"/>
            <a:ext cx="1809753" cy="1204308"/>
          </a:xfrm>
          <a:prstGeom prst="rect">
            <a:avLst/>
          </a:prstGeom>
        </p:spPr>
      </p:pic>
      <p:pic>
        <p:nvPicPr>
          <p:cNvPr id="10" name="Obrázok 9" descr="zásta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09753" cy="1204308"/>
          </a:xfrm>
          <a:prstGeom prst="rect">
            <a:avLst/>
          </a:prstGeom>
        </p:spPr>
      </p:pic>
      <p:cxnSp>
        <p:nvCxnSpPr>
          <p:cNvPr id="14" name="Rovná spojovacia šípka 13"/>
          <p:cNvCxnSpPr/>
          <p:nvPr/>
        </p:nvCxnSpPr>
        <p:spPr>
          <a:xfrm>
            <a:off x="5929322" y="3857628"/>
            <a:ext cx="1785950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>
            <a:off x="7572396" y="5429264"/>
            <a:ext cx="160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Arial Black" pitchFamily="34" charset="0"/>
              </a:rPr>
              <a:t>Hanušovce</a:t>
            </a:r>
          </a:p>
          <a:p>
            <a:r>
              <a:rPr lang="sk-SK" b="1" dirty="0" smtClean="0">
                <a:solidFill>
                  <a:schemeClr val="bg1"/>
                </a:solidFill>
                <a:latin typeface="Arial Black" pitchFamily="34" charset="0"/>
              </a:rPr>
              <a:t>nad Topľou</a:t>
            </a:r>
            <a:endParaRPr lang="sk-SK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Rovná spojovacia šípka 20"/>
          <p:cNvCxnSpPr/>
          <p:nvPr/>
        </p:nvCxnSpPr>
        <p:spPr>
          <a:xfrm rot="16200000" flipH="1">
            <a:off x="5536413" y="4179099"/>
            <a:ext cx="2286016" cy="1785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6992064" y="6215082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accent6"/>
                </a:solidFill>
                <a:latin typeface="Arial Black" pitchFamily="34" charset="0"/>
              </a:rPr>
              <a:t>Nižný Hrabovec</a:t>
            </a:r>
            <a:endParaRPr lang="sk-SK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cxnSp>
        <p:nvCxnSpPr>
          <p:cNvPr id="26" name="Rovná spojovacia šípka 25"/>
          <p:cNvCxnSpPr/>
          <p:nvPr/>
        </p:nvCxnSpPr>
        <p:spPr>
          <a:xfrm rot="16200000" flipH="1">
            <a:off x="5179223" y="4107661"/>
            <a:ext cx="1500198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/>
        </p:nvSpPr>
        <p:spPr>
          <a:xfrm>
            <a:off x="5929322" y="5429264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002060"/>
                </a:solidFill>
                <a:latin typeface="Arial Black" pitchFamily="34" charset="0"/>
              </a:rPr>
              <a:t>Jarabá</a:t>
            </a:r>
            <a:endParaRPr lang="sk-SK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5143504" y="3500438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1941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071934" y="3286124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1943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32" name="Rovná spojovacia šípka 31"/>
          <p:cNvCxnSpPr/>
          <p:nvPr/>
        </p:nvCxnSpPr>
        <p:spPr>
          <a:xfrm rot="16200000" flipH="1">
            <a:off x="3857620" y="4429132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BlokTextu 32"/>
          <p:cNvSpPr txBox="1"/>
          <p:nvPr/>
        </p:nvSpPr>
        <p:spPr>
          <a:xfrm>
            <a:off x="4214810" y="5143512"/>
            <a:ext cx="684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FF00"/>
                </a:solidFill>
              </a:rPr>
              <a:t>Ilava</a:t>
            </a:r>
            <a:endParaRPr lang="sk-SK" sz="2000" b="1" dirty="0">
              <a:solidFill>
                <a:srgbClr val="FFFF00"/>
              </a:solidFill>
            </a:endParaRPr>
          </a:p>
        </p:txBody>
      </p:sp>
      <p:cxnSp>
        <p:nvCxnSpPr>
          <p:cNvPr id="36" name="Rovná spojovacia šípka 35"/>
          <p:cNvCxnSpPr/>
          <p:nvPr/>
        </p:nvCxnSpPr>
        <p:spPr>
          <a:xfrm rot="16200000" flipH="1">
            <a:off x="3857620" y="4786322"/>
            <a:ext cx="250033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BlokTextu 36"/>
          <p:cNvSpPr txBox="1"/>
          <p:nvPr/>
        </p:nvSpPr>
        <p:spPr>
          <a:xfrm>
            <a:off x="4143372" y="6150114"/>
            <a:ext cx="4170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u="sng" dirty="0" smtClean="0">
                <a:solidFill>
                  <a:srgbClr val="FF0000"/>
                </a:solidFill>
                <a:latin typeface="Arial Black" pitchFamily="34" charset="0"/>
              </a:rPr>
              <a:t>Ústie na Orave</a:t>
            </a:r>
          </a:p>
          <a:p>
            <a:r>
              <a:rPr lang="sk-SK" sz="2000" b="1" u="sng" dirty="0" smtClean="0">
                <a:solidFill>
                  <a:srgbClr val="FF0000"/>
                </a:solidFill>
                <a:latin typeface="Arial Black" pitchFamily="34" charset="0"/>
              </a:rPr>
              <a:t>výstavba Oravskej priehrady</a:t>
            </a:r>
            <a:endParaRPr lang="sk-SK" sz="2000" b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40" name="Rovná spojovacia šípka 39"/>
          <p:cNvCxnSpPr/>
          <p:nvPr/>
        </p:nvCxnSpPr>
        <p:spPr>
          <a:xfrm rot="10800000" flipV="1">
            <a:off x="1214414" y="4071942"/>
            <a:ext cx="2714644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BlokTextu 40"/>
          <p:cNvSpPr txBox="1"/>
          <p:nvPr/>
        </p:nvSpPr>
        <p:spPr>
          <a:xfrm>
            <a:off x="0" y="5429264"/>
            <a:ext cx="5117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atin typeface="Arial Black" pitchFamily="34" charset="0"/>
              </a:rPr>
              <a:t>Dubnica nad</a:t>
            </a:r>
          </a:p>
          <a:p>
            <a:r>
              <a:rPr lang="sk-SK" sz="2000" b="1" dirty="0" smtClean="0">
                <a:latin typeface="Arial Black" pitchFamily="34" charset="0"/>
              </a:rPr>
              <a:t>Váhom – </a:t>
            </a:r>
            <a:r>
              <a:rPr lang="sk-SK" sz="2000" b="1" u="sng" dirty="0" smtClean="0">
                <a:latin typeface="Arial Black" pitchFamily="34" charset="0"/>
              </a:rPr>
              <a:t>Cigánsky zaisťovací tábor</a:t>
            </a:r>
            <a:endParaRPr lang="sk-SK" sz="2000" b="1" u="sng" dirty="0">
              <a:latin typeface="Arial Black" pitchFamily="34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3428992" y="3643314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1944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3" name="Obrázok 42" descr="gardis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3000372"/>
            <a:ext cx="2357422" cy="1674832"/>
          </a:xfrm>
          <a:prstGeom prst="rect">
            <a:avLst/>
          </a:prstGeom>
        </p:spPr>
      </p:pic>
      <p:sp>
        <p:nvSpPr>
          <p:cNvPr id="48" name="BlokTextu 47"/>
          <p:cNvSpPr txBox="1"/>
          <p:nvPr/>
        </p:nvSpPr>
        <p:spPr>
          <a:xfrm>
            <a:off x="5143504" y="4714884"/>
            <a:ext cx="400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u="sng" dirty="0" smtClean="0">
                <a:solidFill>
                  <a:srgbClr val="FF0000"/>
                </a:solidFill>
                <a:latin typeface="Arial Black" pitchFamily="34" charset="0"/>
              </a:rPr>
              <a:t>Výstavba trate - Prešov – </a:t>
            </a:r>
            <a:r>
              <a:rPr lang="sk-SK" sz="2000" b="1" u="sng" dirty="0" smtClean="0">
                <a:solidFill>
                  <a:srgbClr val="FF0000"/>
                </a:solidFill>
                <a:latin typeface="Arial Black" pitchFamily="34" charset="0"/>
              </a:rPr>
              <a:t>Strážske - </a:t>
            </a:r>
            <a:r>
              <a:rPr lang="sk-SK" sz="2000" b="1" u="sng" dirty="0" smtClean="0">
                <a:solidFill>
                  <a:srgbClr val="FF0000"/>
                </a:solidFill>
                <a:latin typeface="Arial Black" pitchFamily="34" charset="0"/>
              </a:rPr>
              <a:t>Revúca - Tisovec</a:t>
            </a:r>
            <a:endParaRPr lang="sk-SK" sz="2000" b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 tmFilter="0,0; .5, 1; 1, 1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Monotype Corsiva" pitchFamily="66" charset="0"/>
              </a:rPr>
              <a:t>Masové popravy</a:t>
            </a:r>
            <a:br>
              <a:rPr lang="sk-SK" sz="6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sk-SK" sz="6000" b="1" dirty="0" smtClean="0">
                <a:solidFill>
                  <a:srgbClr val="FF0000"/>
                </a:solidFill>
                <a:latin typeface="Monotype Corsiva" pitchFamily="66" charset="0"/>
              </a:rPr>
              <a:t>1944 - 1945</a:t>
            </a:r>
            <a:endParaRPr lang="sk-SK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4000" u="sng" dirty="0" smtClean="0">
                <a:solidFill>
                  <a:srgbClr val="00B0F0"/>
                </a:solidFill>
                <a:latin typeface="Arial Black" pitchFamily="34" charset="0"/>
              </a:rPr>
              <a:t>Špeciálne jednotky SS</a:t>
            </a:r>
            <a:endParaRPr lang="sk-SK" sz="4000" u="sng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18" name="Obrázok 17" descr="poprav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5866" y="3929066"/>
            <a:ext cx="3187770" cy="2928934"/>
          </a:xfrm>
          <a:prstGeom prst="rect">
            <a:avLst/>
          </a:prstGeom>
        </p:spPr>
      </p:pic>
      <p:pic>
        <p:nvPicPr>
          <p:cNvPr id="19" name="Obrázok 18" descr="le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4143380"/>
            <a:ext cx="1071570" cy="946031"/>
          </a:xfrm>
          <a:prstGeom prst="rect">
            <a:avLst/>
          </a:prstGeom>
        </p:spPr>
      </p:pic>
      <p:pic>
        <p:nvPicPr>
          <p:cNvPr id="20" name="Obrázok 19" descr="le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357430"/>
            <a:ext cx="709609" cy="626475"/>
          </a:xfrm>
          <a:prstGeom prst="rect">
            <a:avLst/>
          </a:prstGeom>
        </p:spPr>
      </p:pic>
      <p:pic>
        <p:nvPicPr>
          <p:cNvPr id="21" name="Obrázok 20" descr="le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357430"/>
            <a:ext cx="709609" cy="626475"/>
          </a:xfrm>
          <a:prstGeom prst="rect">
            <a:avLst/>
          </a:prstGeom>
        </p:spPr>
      </p:pic>
      <p:pic>
        <p:nvPicPr>
          <p:cNvPr id="22" name="Obrázok 21" descr="le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2357430"/>
            <a:ext cx="709609" cy="626475"/>
          </a:xfrm>
          <a:prstGeom prst="rect">
            <a:avLst/>
          </a:prstGeom>
        </p:spPr>
      </p:pic>
      <p:pic>
        <p:nvPicPr>
          <p:cNvPr id="23" name="Obrázok 22" descr="le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2357430"/>
            <a:ext cx="709609" cy="626475"/>
          </a:xfrm>
          <a:prstGeom prst="rect">
            <a:avLst/>
          </a:prstGeom>
        </p:spPr>
      </p:pic>
      <p:pic>
        <p:nvPicPr>
          <p:cNvPr id="24" name="Obrázok 23" descr="le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357430"/>
            <a:ext cx="709609" cy="626475"/>
          </a:xfrm>
          <a:prstGeom prst="rect">
            <a:avLst/>
          </a:prstGeom>
        </p:spPr>
      </p:pic>
      <p:pic>
        <p:nvPicPr>
          <p:cNvPr id="25" name="Obrázok 24" descr="le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357430"/>
            <a:ext cx="709609" cy="626475"/>
          </a:xfrm>
          <a:prstGeom prst="rect">
            <a:avLst/>
          </a:prstGeom>
        </p:spPr>
      </p:pic>
      <p:pic>
        <p:nvPicPr>
          <p:cNvPr id="26" name="Obrázok 25" descr="le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357430"/>
            <a:ext cx="709609" cy="626475"/>
          </a:xfrm>
          <a:prstGeom prst="rect">
            <a:avLst/>
          </a:prstGeom>
        </p:spPr>
      </p:pic>
      <p:pic>
        <p:nvPicPr>
          <p:cNvPr id="27" name="Obrázok 26" descr="le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2357430"/>
            <a:ext cx="709609" cy="626475"/>
          </a:xfrm>
          <a:prstGeom prst="rect">
            <a:avLst/>
          </a:prstGeom>
        </p:spPr>
      </p:pic>
      <p:pic>
        <p:nvPicPr>
          <p:cNvPr id="28" name="Obrázok 27" descr="le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2357430"/>
            <a:ext cx="709609" cy="626475"/>
          </a:xfrm>
          <a:prstGeom prst="rect">
            <a:avLst/>
          </a:prstGeom>
        </p:spPr>
      </p:pic>
      <p:pic>
        <p:nvPicPr>
          <p:cNvPr id="29" name="Obrázok 28" descr="le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357430"/>
            <a:ext cx="709609" cy="626475"/>
          </a:xfrm>
          <a:prstGeom prst="rect">
            <a:avLst/>
          </a:prstGeom>
        </p:spPr>
      </p:pic>
      <p:pic>
        <p:nvPicPr>
          <p:cNvPr id="30" name="Obrázok 29" descr="le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357430"/>
            <a:ext cx="709609" cy="626475"/>
          </a:xfrm>
          <a:prstGeom prst="rect">
            <a:avLst/>
          </a:prstGeom>
        </p:spPr>
      </p:pic>
      <p:pic>
        <p:nvPicPr>
          <p:cNvPr id="31" name="Obrázok 30" descr="le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357430"/>
            <a:ext cx="709609" cy="626475"/>
          </a:xfrm>
          <a:prstGeom prst="rect">
            <a:avLst/>
          </a:prstGeom>
        </p:spPr>
      </p:pic>
      <p:sp>
        <p:nvSpPr>
          <p:cNvPr id="32" name="BlokTextu 31"/>
          <p:cNvSpPr txBox="1"/>
          <p:nvPr/>
        </p:nvSpPr>
        <p:spPr>
          <a:xfrm rot="1900959">
            <a:off x="7177969" y="5264057"/>
            <a:ext cx="1510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Krupina</a:t>
            </a:r>
          </a:p>
          <a:p>
            <a:pPr algn="ctr"/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34</a:t>
            </a:r>
            <a:endParaRPr lang="sk-SK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0" y="3000372"/>
            <a:ext cx="1799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Arial Black" pitchFamily="34" charset="0"/>
              </a:rPr>
              <a:t>Čierny Balog</a:t>
            </a:r>
          </a:p>
          <a:p>
            <a:pPr algn="ctr"/>
            <a:r>
              <a:rPr lang="sk-SK" b="1" dirty="0" smtClean="0">
                <a:latin typeface="Arial Black" pitchFamily="34" charset="0"/>
              </a:rPr>
              <a:t>60</a:t>
            </a:r>
            <a:endParaRPr lang="sk-SK" b="1" dirty="0">
              <a:latin typeface="Arial Black" pitchFamily="34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1214414" y="3429000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latin typeface="Arial Black" pitchFamily="34" charset="0"/>
              </a:rPr>
              <a:t>Detva</a:t>
            </a:r>
          </a:p>
          <a:p>
            <a:pPr algn="ctr"/>
            <a:r>
              <a:rPr lang="sk-SK" b="1" dirty="0" smtClean="0">
                <a:latin typeface="Arial Black" pitchFamily="34" charset="0"/>
              </a:rPr>
              <a:t>4</a:t>
            </a:r>
            <a:endParaRPr lang="sk-SK" b="1" dirty="0">
              <a:latin typeface="Arial Black" pitchFamily="34" charset="0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1714480" y="2928934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Dúbravy</a:t>
            </a:r>
          </a:p>
          <a:p>
            <a:pPr algn="ctr"/>
            <a:r>
              <a:rPr lang="sk-SK" dirty="0" smtClean="0">
                <a:latin typeface="Arial Black" pitchFamily="34" charset="0"/>
              </a:rPr>
              <a:t>15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2428860" y="3429000"/>
            <a:ext cx="1151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Hriňová</a:t>
            </a:r>
          </a:p>
          <a:p>
            <a:pPr algn="ctr"/>
            <a:r>
              <a:rPr lang="sk-SK" dirty="0" smtClean="0">
                <a:latin typeface="Arial Black" pitchFamily="34" charset="0"/>
              </a:rPr>
              <a:t>2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3357554" y="2928934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Ilija</a:t>
            </a:r>
          </a:p>
          <a:p>
            <a:r>
              <a:rPr lang="sk-SK" dirty="0" smtClean="0">
                <a:latin typeface="Arial Black" pitchFamily="34" charset="0"/>
              </a:rPr>
              <a:t>111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3714744" y="3429000"/>
            <a:ext cx="1302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Jastrabá</a:t>
            </a:r>
          </a:p>
          <a:p>
            <a:pPr algn="ctr"/>
            <a:r>
              <a:rPr lang="sk-SK" dirty="0" smtClean="0">
                <a:latin typeface="Arial Black" pitchFamily="34" charset="0"/>
              </a:rPr>
              <a:t>4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4429124" y="2928934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Lutila</a:t>
            </a:r>
          </a:p>
          <a:p>
            <a:pPr algn="ctr"/>
            <a:r>
              <a:rPr lang="sk-SK" dirty="0" smtClean="0">
                <a:latin typeface="Arial Black" pitchFamily="34" charset="0"/>
              </a:rPr>
              <a:t>46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5072066" y="3429000"/>
            <a:ext cx="1065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Slatina</a:t>
            </a:r>
          </a:p>
          <a:p>
            <a:pPr algn="ctr"/>
            <a:r>
              <a:rPr lang="sk-SK" dirty="0" smtClean="0">
                <a:latin typeface="Arial Black" pitchFamily="34" charset="0"/>
              </a:rPr>
              <a:t>59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41" name="BlokTextu 40"/>
          <p:cNvSpPr txBox="1"/>
          <p:nvPr/>
        </p:nvSpPr>
        <p:spPr>
          <a:xfrm>
            <a:off x="5643570" y="2928934"/>
            <a:ext cx="1158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Tisovec</a:t>
            </a:r>
          </a:p>
          <a:p>
            <a:pPr algn="ctr"/>
            <a:r>
              <a:rPr lang="sk-SK" dirty="0" smtClean="0">
                <a:latin typeface="Arial Black" pitchFamily="34" charset="0"/>
              </a:rPr>
              <a:t>48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6286512" y="3286124"/>
            <a:ext cx="129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Arial Black" pitchFamily="34" charset="0"/>
              </a:rPr>
              <a:t>Topoľníky</a:t>
            </a:r>
          </a:p>
          <a:p>
            <a:pPr algn="ctr"/>
            <a:r>
              <a:rPr lang="sk-SK" sz="1600" dirty="0" smtClean="0">
                <a:latin typeface="Arial Black" pitchFamily="34" charset="0"/>
              </a:rPr>
              <a:t>60</a:t>
            </a:r>
            <a:endParaRPr lang="sk-SK" sz="1600" dirty="0">
              <a:latin typeface="Arial Black" pitchFamily="34" charset="0"/>
            </a:endParaRPr>
          </a:p>
        </p:txBody>
      </p:sp>
      <p:sp>
        <p:nvSpPr>
          <p:cNvPr id="43" name="BlokTextu 42"/>
          <p:cNvSpPr txBox="1"/>
          <p:nvPr/>
        </p:nvSpPr>
        <p:spPr>
          <a:xfrm>
            <a:off x="6786578" y="2928934"/>
            <a:ext cx="1829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Valaská Belá</a:t>
            </a:r>
          </a:p>
          <a:p>
            <a:pPr algn="ctr"/>
            <a:r>
              <a:rPr lang="sk-SK" dirty="0" smtClean="0">
                <a:latin typeface="Arial Black" pitchFamily="34" charset="0"/>
              </a:rPr>
              <a:t>13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7088501" y="3571876"/>
            <a:ext cx="205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atin typeface="Arial Black" pitchFamily="34" charset="0"/>
              </a:rPr>
              <a:t>Žiar nad Hronom</a:t>
            </a:r>
          </a:p>
          <a:p>
            <a:pPr algn="ctr"/>
            <a:r>
              <a:rPr lang="sk-SK" sz="1600" dirty="0" smtClean="0">
                <a:latin typeface="Arial Black" pitchFamily="34" charset="0"/>
              </a:rPr>
              <a:t>23</a:t>
            </a:r>
            <a:endParaRPr lang="sk-SK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3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3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3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3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4000" contrast="10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9600" dirty="0" smtClean="0">
                <a:solidFill>
                  <a:srgbClr val="FF0000"/>
                </a:solidFill>
                <a:latin typeface="Monotype Corsiva" pitchFamily="66" charset="0"/>
              </a:rPr>
              <a:t>Obete</a:t>
            </a:r>
            <a:endParaRPr lang="sk-SK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sz="2800" dirty="0" smtClean="0">
                <a:solidFill>
                  <a:srgbClr val="FFFF00"/>
                </a:solidFill>
                <a:latin typeface="Arial Black" pitchFamily="34" charset="0"/>
              </a:rPr>
              <a:t>O Rómskom holokauste sa hovorí ako o  </a:t>
            </a:r>
            <a:r>
              <a:rPr lang="sk-SK" sz="3500" b="1" u="sng" dirty="0" smtClean="0">
                <a:solidFill>
                  <a:srgbClr val="FF0000"/>
                </a:solidFill>
                <a:latin typeface="Arial Black" pitchFamily="34" charset="0"/>
              </a:rPr>
              <a:t>utajenom, neznámom, nepopísanom a nezdokumentovanom</a:t>
            </a:r>
            <a:r>
              <a:rPr lang="sk-SK" sz="2800" dirty="0" smtClean="0">
                <a:solidFill>
                  <a:srgbClr val="FFFF00"/>
                </a:solidFill>
                <a:latin typeface="Arial Black" pitchFamily="34" charset="0"/>
              </a:rPr>
              <a:t>, pretože </a:t>
            </a:r>
            <a:r>
              <a:rPr lang="sk-SK" sz="2800" dirty="0" smtClean="0">
                <a:solidFill>
                  <a:srgbClr val="FFFF00"/>
                </a:solidFill>
                <a:latin typeface="Arial Black" pitchFamily="34" charset="0"/>
              </a:rPr>
              <a:t>väčšina </a:t>
            </a:r>
            <a:r>
              <a:rPr lang="sk-SK" sz="2800" dirty="0" smtClean="0">
                <a:solidFill>
                  <a:srgbClr val="FFFF00"/>
                </a:solidFill>
                <a:latin typeface="Arial Black" pitchFamily="34" charset="0"/>
              </a:rPr>
              <a:t>bola postrieľaná v lesoch a pochovaná v neoznačených masových hroboch.</a:t>
            </a:r>
          </a:p>
          <a:p>
            <a:pPr>
              <a:buNone/>
            </a:pPr>
            <a:r>
              <a:rPr lang="sk-SK" sz="2800" dirty="0" smtClean="0">
                <a:solidFill>
                  <a:srgbClr val="FFFF00"/>
                </a:solidFill>
                <a:latin typeface="Arial Black" pitchFamily="34" charset="0"/>
              </a:rPr>
              <a:t>Z tohto dôvodu presné ani približné čísla nie sú známe.</a:t>
            </a:r>
            <a:r>
              <a:rPr lang="sk-SK" sz="2800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sk-SK" sz="2800" b="1" u="sng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Bajram</a:t>
            </a:r>
            <a:r>
              <a:rPr lang="sk-SK" sz="2800" b="1" u="sng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sk-SK" sz="2800" b="1" u="sng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Haliti</a:t>
            </a:r>
            <a:r>
              <a:rPr lang="sk-SK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– </a:t>
            </a:r>
            <a:r>
              <a:rPr lang="sk-SK" sz="2800" b="1" u="sng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jeden z najvýznamnejších</a:t>
            </a:r>
          </a:p>
          <a:p>
            <a:pPr>
              <a:buNone/>
            </a:pPr>
            <a:r>
              <a:rPr lang="sk-SK" sz="2800" b="1" u="sng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bádateľov genocídy spáchanej na Rómoch</a:t>
            </a:r>
          </a:p>
          <a:p>
            <a:pPr>
              <a:buNone/>
            </a:pPr>
            <a:r>
              <a:rPr lang="sk-SK" sz="2800" b="1" u="sng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tvrdí, že počas II.</a:t>
            </a:r>
          </a:p>
          <a:p>
            <a:pPr>
              <a:buNone/>
            </a:pPr>
            <a:r>
              <a:rPr lang="sk-SK" sz="2800" b="1" u="sng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zahynulo </a:t>
            </a:r>
            <a:r>
              <a:rPr lang="sk-SK" sz="6400" b="1" u="sng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3,5</a:t>
            </a:r>
            <a:r>
              <a:rPr lang="sk-SK" sz="2800" b="1" u="sng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milióna </a:t>
            </a:r>
            <a:r>
              <a:rPr lang="sk-SK" sz="2800" b="1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Rómov.</a:t>
            </a: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7" name="Obrázok 6" descr="B.Hali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724776"/>
            <a:ext cx="1571604" cy="2133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000" contrast="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722" y="4362598"/>
            <a:ext cx="3015278" cy="249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dirty="0" err="1" smtClean="0">
                <a:solidFill>
                  <a:srgbClr val="FF0000"/>
                </a:solidFill>
                <a:latin typeface="Monotype Corsiva" pitchFamily="66" charset="0"/>
              </a:rPr>
              <a:t>Porajamos</a:t>
            </a:r>
            <a:r>
              <a:rPr lang="sk-SK" sz="7200" dirty="0" smtClean="0">
                <a:solidFill>
                  <a:srgbClr val="FF0000"/>
                </a:solidFill>
                <a:latin typeface="Monotype Corsiva" pitchFamily="66" charset="0"/>
              </a:rPr>
              <a:t> – 2.august</a:t>
            </a:r>
            <a:endParaRPr lang="sk-SK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sk-SK" dirty="0" smtClean="0"/>
              <a:t>	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Medzinárodný deň pamiatky obetí Rómskeho holokaustu, kedy bolo vyhladených </a:t>
            </a:r>
          </a:p>
          <a:p>
            <a:pPr algn="ctr">
              <a:buNone/>
            </a:pPr>
            <a:endParaRPr lang="sk-SK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sk-SK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Hlavná spomienková slávnosť sa koná pri pamätníku obetiam II. svetovej vojny v </a:t>
            </a:r>
            <a:r>
              <a:rPr lang="sk-SK" u="sng" dirty="0" smtClean="0">
                <a:solidFill>
                  <a:schemeClr val="bg1"/>
                </a:solidFill>
                <a:latin typeface="Arial Black" pitchFamily="34" charset="0"/>
              </a:rPr>
              <a:t>Osvienčime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, kde Rómsky kňaz celebruje slávnostnú omšu</a:t>
            </a:r>
          </a:p>
          <a:p>
            <a:pPr algn="ctr">
              <a:buNone/>
            </a:pP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2071670" y="2786058"/>
            <a:ext cx="49130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 smtClean="0">
                <a:solidFill>
                  <a:srgbClr val="FFFF00"/>
                </a:solidFill>
                <a:latin typeface="Arial Black" pitchFamily="34" charset="0"/>
              </a:rPr>
              <a:t>3 500 000</a:t>
            </a:r>
          </a:p>
          <a:p>
            <a:pPr algn="ctr"/>
            <a:r>
              <a:rPr lang="sk-SK" sz="3200" dirty="0" smtClean="0">
                <a:solidFill>
                  <a:srgbClr val="FFFF00"/>
                </a:solidFill>
                <a:latin typeface="Arial Black" pitchFamily="34" charset="0"/>
              </a:rPr>
              <a:t>Rómov</a:t>
            </a:r>
          </a:p>
          <a:p>
            <a:pPr algn="ctr"/>
            <a:endParaRPr lang="sk-SK" sz="32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sk-SK" sz="66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dirty="0" smtClean="0">
                <a:solidFill>
                  <a:srgbClr val="FF0000"/>
                </a:solidFill>
                <a:latin typeface="Monotype Corsiva" pitchFamily="66" charset="0"/>
              </a:rPr>
              <a:t>Bibliografia</a:t>
            </a:r>
            <a:endParaRPr lang="sk-SK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  <a:hlinkClick r:id="rId2"/>
              </a:rPr>
              <a:t>http://www.mecem.sk/romovia/?id=romovia_historia_korene&amp;lang=slovak&amp;show=18177</a:t>
            </a:r>
            <a:endParaRPr lang="sk-SK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  <a:hlinkClick r:id="rId3"/>
              </a:rPr>
              <a:t>http://worldofhistory.blog.cz/0702/osviencim-auschwitz</a:t>
            </a:r>
            <a:endParaRPr lang="sk-SK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  <a:hlinkClick r:id="rId4"/>
              </a:rPr>
              <a:t>http://www.holocaust-history.org/dachau-gas-chambers/</a:t>
            </a:r>
            <a:endParaRPr lang="sk-SK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  <a:hlinkClick r:id="rId5"/>
              </a:rPr>
              <a:t>http://hrabovsky.blog.respekt.ihned.cz/c1-45982220-neznama-historia-koncentracny-a-vyhladzovaci-tabor-jasenovac</a:t>
            </a:r>
            <a:endParaRPr lang="sk-SK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  <a:hlinkClick r:id="rId6"/>
              </a:rPr>
              <a:t>http://www.auschwitz.dk/treblinka.htm</a:t>
            </a:r>
            <a:endParaRPr lang="sk-SK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  <a:hlinkClick r:id="rId7"/>
              </a:rPr>
              <a:t>http://www.google.sk</a:t>
            </a:r>
            <a:endParaRPr lang="sk-SK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sk-SK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sk-SK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sk-SK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6000" contrast="18000"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000" dirty="0" smtClean="0">
                <a:solidFill>
                  <a:srgbClr val="FF0000"/>
                </a:solidFill>
                <a:latin typeface="Monotype Corsiva" pitchFamily="66" charset="0"/>
              </a:rPr>
              <a:t>Rozdelenie ľudstva</a:t>
            </a:r>
            <a:endParaRPr lang="sk-SK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u="sng" dirty="0" smtClean="0">
                <a:solidFill>
                  <a:schemeClr val="bg1"/>
                </a:solidFill>
                <a:latin typeface="Arial Black" pitchFamily="34" charset="0"/>
              </a:rPr>
              <a:t>Adolf Hitler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– </a:t>
            </a:r>
            <a:r>
              <a:rPr lang="sk-SK" sz="2400" dirty="0" err="1" smtClean="0">
                <a:solidFill>
                  <a:schemeClr val="bg1"/>
                </a:solidFill>
                <a:latin typeface="Arial Black" pitchFamily="34" charset="0"/>
              </a:rPr>
              <a:t>Mein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  <a:latin typeface="Arial Black" pitchFamily="34" charset="0"/>
              </a:rPr>
              <a:t>Kampf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 (Môj boj)</a:t>
            </a:r>
            <a:endParaRPr lang="sk-SK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Ľudstvo rozdelil 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do „troch rás„</a:t>
            </a:r>
            <a:endParaRPr lang="sk-SK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 algn="ctr">
              <a:buAutoNum type="arabicPeriod"/>
            </a:pP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 Kultúrne nadradená všetkým – </a:t>
            </a:r>
            <a:r>
              <a:rPr lang="sk-SK" sz="2800" u="sng" dirty="0" smtClean="0">
                <a:solidFill>
                  <a:schemeClr val="bg1"/>
                </a:solidFill>
                <a:latin typeface="Arial Black" pitchFamily="34" charset="0"/>
              </a:rPr>
              <a:t>Árijská</a:t>
            </a:r>
          </a:p>
          <a:p>
            <a:pPr marL="514350" indent="-514350" algn="ctr">
              <a:buNone/>
            </a:pPr>
            <a:endParaRPr lang="sk-SK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514350" indent="-514350" algn="ctr">
              <a:buNone/>
            </a:pPr>
            <a:endParaRPr lang="sk-SK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Obrázok 3" descr="Árij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929066"/>
            <a:ext cx="2676525" cy="1714500"/>
          </a:xfrm>
          <a:prstGeom prst="rect">
            <a:avLst/>
          </a:prstGeom>
        </p:spPr>
      </p:pic>
      <p:pic>
        <p:nvPicPr>
          <p:cNvPr id="5" name="Obrázok 4" descr="arij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4381500"/>
            <a:ext cx="1847850" cy="2476500"/>
          </a:xfrm>
          <a:prstGeom prst="rect">
            <a:avLst/>
          </a:prstGeom>
        </p:spPr>
      </p:pic>
      <p:pic>
        <p:nvPicPr>
          <p:cNvPr id="6" name="Obrázok 5" descr="Árij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786190"/>
            <a:ext cx="1781175" cy="2571750"/>
          </a:xfrm>
          <a:prstGeom prst="rect">
            <a:avLst/>
          </a:prstGeom>
        </p:spPr>
      </p:pic>
      <p:pic>
        <p:nvPicPr>
          <p:cNvPr id="7" name="Obrázok 6" descr="arije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8148" y="1643050"/>
            <a:ext cx="1143008" cy="798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6000" contrast="12000"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6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   2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. Kultúru nesúca – </a:t>
            </a:r>
            <a:r>
              <a:rPr lang="sk-SK" sz="2800" dirty="0" smtClean="0">
                <a:solidFill>
                  <a:srgbClr val="FFC000"/>
                </a:solidFill>
                <a:latin typeface="Arial Black" pitchFamily="34" charset="0"/>
              </a:rPr>
              <a:t>Prispôsobiaca</a:t>
            </a:r>
          </a:p>
          <a:p>
            <a:pPr algn="ctr">
              <a:buNone/>
            </a:pP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. Kultúru ničiaca – </a:t>
            </a:r>
            <a:r>
              <a:rPr lang="sk-SK" sz="2800" dirty="0" smtClean="0">
                <a:solidFill>
                  <a:srgbClr val="FFC000"/>
                </a:solidFill>
                <a:latin typeface="Arial Black" pitchFamily="34" charset="0"/>
              </a:rPr>
              <a:t>Menejcenná</a:t>
            </a: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sk-SK" sz="2800" dirty="0" smtClean="0">
                <a:solidFill>
                  <a:srgbClr val="FFC000"/>
                </a:solidFill>
                <a:latin typeface="Arial Black" pitchFamily="34" charset="0"/>
              </a:rPr>
              <a:t>				</a:t>
            </a:r>
            <a:r>
              <a:rPr lang="sk-SK" sz="2800" u="sng" dirty="0" smtClean="0">
                <a:solidFill>
                  <a:srgbClr val="00B0F0"/>
                </a:solidFill>
                <a:latin typeface="Arial Black" pitchFamily="34" charset="0"/>
              </a:rPr>
              <a:t>Židia</a:t>
            </a:r>
          </a:p>
          <a:p>
            <a:pPr algn="ctr">
              <a:buNone/>
            </a:pPr>
            <a:endParaRPr lang="sk-SK" sz="28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sk-SK" sz="28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FFC000"/>
                </a:solidFill>
                <a:latin typeface="Arial Black" pitchFamily="34" charset="0"/>
              </a:rPr>
              <a:t>	</a:t>
            </a:r>
            <a:r>
              <a:rPr lang="sk-SK" sz="2800" u="sng" dirty="0" smtClean="0">
                <a:solidFill>
                  <a:schemeClr val="bg1"/>
                </a:solidFill>
                <a:latin typeface="Arial Black" pitchFamily="34" charset="0"/>
              </a:rPr>
              <a:t>Rómovia</a:t>
            </a:r>
          </a:p>
          <a:p>
            <a:pPr algn="ctr">
              <a:buNone/>
            </a:pPr>
            <a:endParaRPr lang="sk-SK" sz="28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sk-SK" sz="2800" dirty="0" smtClean="0">
                <a:solidFill>
                  <a:srgbClr val="FFC000"/>
                </a:solidFill>
                <a:latin typeface="Arial Black" pitchFamily="34" charset="0"/>
              </a:rPr>
              <a:t>			</a:t>
            </a:r>
            <a:r>
              <a:rPr lang="sk-SK" sz="2800" u="sng" dirty="0" smtClean="0">
                <a:solidFill>
                  <a:srgbClr val="0070C0"/>
                </a:solidFill>
                <a:latin typeface="Arial Black" pitchFamily="34" charset="0"/>
              </a:rPr>
              <a:t>Slovania</a:t>
            </a:r>
          </a:p>
          <a:p>
            <a:pPr algn="ctr">
              <a:buNone/>
            </a:pPr>
            <a:endParaRPr lang="sk-SK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8" name="Obrázok 7" descr="ži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714620"/>
            <a:ext cx="1895471" cy="1419774"/>
          </a:xfrm>
          <a:prstGeom prst="rect">
            <a:avLst/>
          </a:prstGeom>
        </p:spPr>
      </p:pic>
      <p:pic>
        <p:nvPicPr>
          <p:cNvPr id="9" name="Obrázok 8" descr="cig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357694"/>
            <a:ext cx="1947859" cy="1485527"/>
          </a:xfrm>
          <a:prstGeom prst="rect">
            <a:avLst/>
          </a:prstGeom>
        </p:spPr>
      </p:pic>
      <p:pic>
        <p:nvPicPr>
          <p:cNvPr id="10" name="Obrázok 9" descr="P10002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5256619"/>
            <a:ext cx="2135174" cy="1601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tmFilter="0,0; .5, 1; 1, 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6000" contrast="33000"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dirty="0" smtClean="0">
                <a:solidFill>
                  <a:srgbClr val="FF0000"/>
                </a:solidFill>
                <a:latin typeface="Monotype Corsiva" pitchFamily="66" charset="0"/>
              </a:rPr>
              <a:t>Konečné riešenie</a:t>
            </a:r>
            <a:endParaRPr lang="sk-SK" sz="7200" dirty="0">
              <a:latin typeface="Monotype Corsiva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sk-SK" sz="8600" u="sng" dirty="0" smtClean="0">
                <a:solidFill>
                  <a:srgbClr val="00B0F0"/>
                </a:solidFill>
                <a:latin typeface="Arial Black" pitchFamily="34" charset="0"/>
              </a:rPr>
              <a:t>Norimberské rasové zákony</a:t>
            </a:r>
          </a:p>
          <a:p>
            <a:pPr algn="ctr">
              <a:buNone/>
            </a:pPr>
            <a:r>
              <a:rPr lang="sk-SK" sz="8600" u="sng" dirty="0" smtClean="0">
                <a:solidFill>
                  <a:srgbClr val="00B0F0"/>
                </a:solidFill>
                <a:latin typeface="Arial Black" pitchFamily="34" charset="0"/>
              </a:rPr>
              <a:t>1935</a:t>
            </a:r>
          </a:p>
          <a:p>
            <a:pPr algn="ctr">
              <a:buNone/>
            </a:pPr>
            <a:r>
              <a:rPr lang="sk-SK" sz="6200" dirty="0" smtClean="0">
                <a:solidFill>
                  <a:srgbClr val="FF0000"/>
                </a:solidFill>
                <a:latin typeface="Arial Black" pitchFamily="34" charset="0"/>
              </a:rPr>
              <a:t> Zničenie a vyhladenie</a:t>
            </a:r>
          </a:p>
          <a:p>
            <a:pPr algn="ctr">
              <a:buNone/>
            </a:pPr>
            <a:r>
              <a:rPr lang="sk-SK" sz="6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„menejcenných“</a:t>
            </a:r>
            <a:endParaRPr lang="sk-SK" sz="6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sk-SK" sz="6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rás v Koncentračných táboroch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		</a:t>
            </a:r>
            <a:r>
              <a:rPr lang="sk-SK" sz="7200" u="sng" dirty="0" smtClean="0">
                <a:solidFill>
                  <a:srgbClr val="FF0000"/>
                </a:solidFill>
                <a:latin typeface="Arial Black" pitchFamily="34" charset="0"/>
              </a:rPr>
              <a:t>Najznámejšie v Nemecku</a:t>
            </a:r>
          </a:p>
          <a:p>
            <a:pPr>
              <a:buNone/>
            </a:pP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  			</a:t>
            </a:r>
            <a:r>
              <a:rPr lang="sk-SK" sz="6200" dirty="0" err="1" smtClean="0">
                <a:solidFill>
                  <a:srgbClr val="00B0F0"/>
                </a:solidFill>
                <a:latin typeface="Arial Black" pitchFamily="34" charset="0"/>
              </a:rPr>
              <a:t>Dachau</a:t>
            </a:r>
            <a:endParaRPr lang="sk-SK" sz="62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5100" dirty="0" smtClean="0">
                <a:solidFill>
                  <a:srgbClr val="FF0000"/>
                </a:solidFill>
                <a:latin typeface="Arial Black" pitchFamily="34" charset="0"/>
              </a:rPr>
              <a:t>			</a:t>
            </a:r>
            <a:r>
              <a:rPr lang="sk-SK" sz="6200" dirty="0" err="1" smtClean="0">
                <a:solidFill>
                  <a:srgbClr val="00B0F0"/>
                </a:solidFill>
                <a:latin typeface="Arial Black" pitchFamily="34" charset="0"/>
              </a:rPr>
              <a:t>Mathausen</a:t>
            </a:r>
            <a:r>
              <a:rPr lang="sk-SK" sz="51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sz="5600" dirty="0" smtClean="0">
                <a:solidFill>
                  <a:srgbClr val="FF0000"/>
                </a:solidFill>
                <a:latin typeface="Arial Black" pitchFamily="34" charset="0"/>
              </a:rPr>
              <a:t>(dnešné Rakúsko)</a:t>
            </a:r>
          </a:p>
          <a:p>
            <a:pPr>
              <a:buNone/>
            </a:pPr>
            <a:r>
              <a:rPr lang="sk-SK" sz="5100" dirty="0" smtClean="0">
                <a:solidFill>
                  <a:srgbClr val="FF0000"/>
                </a:solidFill>
                <a:latin typeface="Arial Black" pitchFamily="34" charset="0"/>
              </a:rPr>
              <a:t>			</a:t>
            </a:r>
            <a:r>
              <a:rPr lang="sk-SK" sz="6500" dirty="0" err="1" smtClean="0">
                <a:solidFill>
                  <a:srgbClr val="00B0F0"/>
                </a:solidFill>
                <a:latin typeface="Arial Black" pitchFamily="34" charset="0"/>
              </a:rPr>
              <a:t>Buchenwald</a:t>
            </a:r>
            <a:endParaRPr lang="sk-SK" sz="65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buNone/>
            </a:pPr>
            <a:endParaRPr lang="sk-SK" sz="51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		</a:t>
            </a:r>
            <a:r>
              <a:rPr lang="sk-SK" sz="7200" u="sng" dirty="0" smtClean="0">
                <a:solidFill>
                  <a:srgbClr val="FF0000"/>
                </a:solidFill>
                <a:latin typeface="Arial Black" pitchFamily="34" charset="0"/>
              </a:rPr>
              <a:t>Najznámejšie na obsadených územiach</a:t>
            </a:r>
          </a:p>
          <a:p>
            <a:pPr>
              <a:buNone/>
            </a:pP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						</a:t>
            </a:r>
            <a:r>
              <a:rPr lang="sk-SK" sz="6500" dirty="0" smtClean="0">
                <a:solidFill>
                  <a:srgbClr val="00B0F0"/>
                </a:solidFill>
                <a:latin typeface="Arial Black" pitchFamily="34" charset="0"/>
              </a:rPr>
              <a:t>Osvienčim</a:t>
            </a:r>
            <a:r>
              <a:rPr lang="sk-SK" sz="65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sz="5600" dirty="0" smtClean="0">
                <a:solidFill>
                  <a:srgbClr val="FF0000"/>
                </a:solidFill>
                <a:latin typeface="Arial Black" pitchFamily="34" charset="0"/>
              </a:rPr>
              <a:t>(dnešné Poľsko)</a:t>
            </a:r>
          </a:p>
          <a:p>
            <a:pPr>
              <a:buNone/>
            </a:pP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						</a:t>
            </a:r>
            <a:r>
              <a:rPr lang="sk-SK" sz="6500" dirty="0" err="1" smtClean="0">
                <a:solidFill>
                  <a:srgbClr val="00B0F0"/>
                </a:solidFill>
                <a:latin typeface="Arial Black" pitchFamily="34" charset="0"/>
              </a:rPr>
              <a:t>Treblinka</a:t>
            </a:r>
            <a:r>
              <a:rPr lang="sk-SK" sz="6500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sz="5600" dirty="0" smtClean="0">
                <a:solidFill>
                  <a:srgbClr val="FF0000"/>
                </a:solidFill>
                <a:latin typeface="Arial Black" pitchFamily="34" charset="0"/>
              </a:rPr>
              <a:t>(dnešné Poľsko)</a:t>
            </a:r>
          </a:p>
          <a:p>
            <a:pPr>
              <a:buNone/>
            </a:pPr>
            <a:r>
              <a:rPr lang="sk-SK" sz="4200" dirty="0" smtClean="0">
                <a:solidFill>
                  <a:srgbClr val="FF0000"/>
                </a:solidFill>
                <a:latin typeface="Arial Black" pitchFamily="34" charset="0"/>
              </a:rPr>
              <a:t>						</a:t>
            </a:r>
            <a:r>
              <a:rPr lang="sk-SK" sz="6400" dirty="0" err="1" smtClean="0">
                <a:solidFill>
                  <a:srgbClr val="00B0F0"/>
                </a:solidFill>
                <a:latin typeface="Arial Black" pitchFamily="34" charset="0"/>
              </a:rPr>
              <a:t>Jasenovac</a:t>
            </a:r>
            <a:r>
              <a:rPr lang="sk-SK" sz="6400" dirty="0" smtClean="0">
                <a:solidFill>
                  <a:srgbClr val="FF0000"/>
                </a:solidFill>
                <a:latin typeface="Arial Black" pitchFamily="34" charset="0"/>
              </a:rPr>
              <a:t> (dnešné </a:t>
            </a:r>
            <a:r>
              <a:rPr lang="sk-SK" sz="5600" dirty="0" smtClean="0">
                <a:solidFill>
                  <a:srgbClr val="FF0000"/>
                </a:solidFill>
                <a:latin typeface="Arial Black" pitchFamily="34" charset="0"/>
              </a:rPr>
              <a:t>Chorvátsko)</a:t>
            </a:r>
          </a:p>
          <a:p>
            <a:pPr>
              <a:buNone/>
            </a:pPr>
            <a:endParaRPr lang="sk-SK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rgbClr val="FF0000"/>
                </a:solidFill>
                <a:latin typeface="Arial Black" pitchFamily="34" charset="0"/>
              </a:rPr>
              <a:t>		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800" dirty="0" smtClean="0">
                <a:solidFill>
                  <a:srgbClr val="FFFF00"/>
                </a:solidFill>
                <a:latin typeface="Monotype Corsiva" pitchFamily="66" charset="0"/>
              </a:rPr>
              <a:t>Nemecko</a:t>
            </a:r>
            <a:endParaRPr lang="sk-SK" sz="8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Rómska hrozba 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„znečistenia“ </a:t>
            </a:r>
            <a:r>
              <a:rPr lang="sk-SK" dirty="0" smtClean="0">
                <a:solidFill>
                  <a:srgbClr val="FFFF00"/>
                </a:solidFill>
                <a:latin typeface="Arial Black" pitchFamily="34" charset="0"/>
              </a:rPr>
              <a:t>ideálnej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  Árijskej rasy</a:t>
            </a:r>
          </a:p>
          <a:p>
            <a:pPr algn="ctr">
              <a:buNone/>
            </a:pP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Ako </a:t>
            </a:r>
            <a:r>
              <a:rPr lang="sk-SK" sz="2800" dirty="0" smtClean="0">
                <a:solidFill>
                  <a:srgbClr val="FFFF00"/>
                </a:solidFill>
                <a:latin typeface="Arial Black" pitchFamily="34" charset="0"/>
              </a:rPr>
              <a:t>„asociálny“ </a:t>
            </a: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Árijec (</a:t>
            </a:r>
            <a:r>
              <a:rPr lang="sk-SK" sz="2800" dirty="0" err="1" smtClean="0">
                <a:solidFill>
                  <a:schemeClr val="bg1"/>
                </a:solidFill>
                <a:latin typeface="Arial Black" pitchFamily="34" charset="0"/>
              </a:rPr>
              <a:t>neprispôsobilí</a:t>
            </a:r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</a:p>
          <a:p>
            <a:pPr algn="ctr">
              <a:buNone/>
            </a:pPr>
            <a:endParaRPr lang="sk-SK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sk-SK" b="1" dirty="0" smtClean="0">
                <a:solidFill>
                  <a:srgbClr val="FFFF00"/>
                </a:solidFill>
                <a:latin typeface="Arial Black" pitchFamily="34" charset="0"/>
              </a:rPr>
              <a:t>1942</a:t>
            </a:r>
            <a:r>
              <a:rPr lang="sk-SK" dirty="0" smtClean="0">
                <a:solidFill>
                  <a:srgbClr val="FFFF00"/>
                </a:solidFill>
                <a:latin typeface="Arial Black" pitchFamily="34" charset="0"/>
              </a:rPr>
              <a:t> – </a:t>
            </a:r>
            <a:r>
              <a:rPr lang="sk-SK" u="sng" dirty="0" smtClean="0">
                <a:solidFill>
                  <a:srgbClr val="FFFF00"/>
                </a:solidFill>
                <a:latin typeface="Arial Black" pitchFamily="34" charset="0"/>
              </a:rPr>
              <a:t>Prvé transporty Rómov do koncentračných táborov v Poľsku</a:t>
            </a:r>
          </a:p>
          <a:p>
            <a:pPr algn="ctr">
              <a:buNone/>
            </a:pP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(nariadené vodcom SS </a:t>
            </a:r>
            <a:r>
              <a:rPr lang="sk-SK" sz="2000" dirty="0" err="1" smtClean="0">
                <a:solidFill>
                  <a:schemeClr val="bg1"/>
                </a:solidFill>
                <a:latin typeface="Arial Black" pitchFamily="34" charset="0"/>
              </a:rPr>
              <a:t>Heinrichom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sz="2000" dirty="0" err="1" smtClean="0">
                <a:solidFill>
                  <a:schemeClr val="bg1"/>
                </a:solidFill>
                <a:latin typeface="Arial Black" pitchFamily="34" charset="0"/>
              </a:rPr>
              <a:t>Himmlerom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</a:p>
          <a:p>
            <a:pPr algn="ctr">
              <a:buNone/>
            </a:pPr>
            <a:endParaRPr lang="sk-SK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sk-SK" sz="4000" dirty="0" smtClean="0">
                <a:solidFill>
                  <a:schemeClr val="bg1"/>
                </a:solidFill>
                <a:latin typeface="Arial Black" pitchFamily="34" charset="0"/>
              </a:rPr>
              <a:t>Hlavný vyhladzovací „cigánsky rodinný“ tábor bol </a:t>
            </a:r>
            <a:r>
              <a:rPr lang="sk-SK" sz="4000" u="sng" dirty="0" smtClean="0">
                <a:solidFill>
                  <a:srgbClr val="00B0F0"/>
                </a:solidFill>
                <a:latin typeface="Arial Black" pitchFamily="34" charset="0"/>
              </a:rPr>
              <a:t>Osvienčim</a:t>
            </a:r>
          </a:p>
          <a:p>
            <a:pPr algn="ctr">
              <a:buNone/>
            </a:pPr>
            <a:endParaRPr lang="sk-SK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Obrázok 4" descr="zn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200" cy="504825"/>
          </a:xfrm>
          <a:prstGeom prst="rect">
            <a:avLst/>
          </a:prstGeom>
        </p:spPr>
      </p:pic>
      <p:pic>
        <p:nvPicPr>
          <p:cNvPr id="6" name="Obrázok 5" descr="zn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0"/>
            <a:ext cx="838200" cy="504825"/>
          </a:xfrm>
          <a:prstGeom prst="rect">
            <a:avLst/>
          </a:prstGeom>
        </p:spPr>
      </p:pic>
      <p:pic>
        <p:nvPicPr>
          <p:cNvPr id="7" name="Obrázok 6" descr="zn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6353175"/>
            <a:ext cx="838200" cy="504825"/>
          </a:xfrm>
          <a:prstGeom prst="rect">
            <a:avLst/>
          </a:prstGeom>
        </p:spPr>
      </p:pic>
      <p:pic>
        <p:nvPicPr>
          <p:cNvPr id="10" name="Obrázok 9" descr="zn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53175"/>
            <a:ext cx="838200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66327E-6 L 0.33073 0.43016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66327E-6 L -0.33073 0.43016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6.33673E-6 L -0.40938 -0.49305 " pathEditMode="relative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33673E-6 L 0.41736 -0.49305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 contrast="45000"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k-SK" sz="9600" dirty="0" smtClean="0">
                <a:solidFill>
                  <a:schemeClr val="bg1"/>
                </a:solidFill>
                <a:latin typeface="Monotype Corsiva" pitchFamily="66" charset="0"/>
              </a:rPr>
              <a:t>Smrť		</a:t>
            </a:r>
            <a:r>
              <a:rPr lang="sk-SK" sz="9600" dirty="0" smtClean="0">
                <a:solidFill>
                  <a:schemeClr val="bg1"/>
                </a:solidFill>
                <a:latin typeface="Monotype Corsiva" pitchFamily="66" charset="0"/>
              </a:rPr>
              <a:t>Prichádza</a:t>
            </a:r>
            <a:endParaRPr lang="sk-SK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_O Porrajmos_ _ The Holocaust - Romani~Gypsies _ Sinti [www.keepvid.co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85852" y="1857364"/>
            <a:ext cx="6667514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1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Koncentračný tábor </a:t>
            </a:r>
            <a:r>
              <a:rPr lang="sk-SK" sz="5400" dirty="0" err="1" smtClean="0">
                <a:solidFill>
                  <a:schemeClr val="bg1"/>
                </a:solidFill>
                <a:latin typeface="Monotype Corsiva" pitchFamily="66" charset="0"/>
              </a:rPr>
              <a:t>Dachau</a:t>
            </a:r>
            <a:r>
              <a:rPr lang="sk-SK" sz="5400" dirty="0" smtClean="0">
                <a:latin typeface="Monotype Corsiva" pitchFamily="66" charset="0"/>
              </a:rPr>
              <a:t/>
            </a:r>
            <a:br>
              <a:rPr lang="sk-SK" sz="5400" dirty="0" smtClean="0">
                <a:latin typeface="Monotype Corsiva" pitchFamily="66" charset="0"/>
              </a:rPr>
            </a:br>
            <a:r>
              <a:rPr lang="sk-SK" sz="5400" dirty="0" smtClean="0">
                <a:solidFill>
                  <a:srgbClr val="FF0000"/>
                </a:solidFill>
                <a:latin typeface="Monotype Corsiva" pitchFamily="66" charset="0"/>
              </a:rPr>
              <a:t>Prvý v Nemecku - 1933</a:t>
            </a:r>
            <a:endParaRPr lang="sk-SK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Zástupný symbol obsahu 3" descr="dachau obr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14744" y="2143116"/>
            <a:ext cx="2506597" cy="1785950"/>
          </a:xfrm>
        </p:spPr>
      </p:pic>
      <p:pic>
        <p:nvPicPr>
          <p:cNvPr id="5" name="Obrázok 4" descr="dachau ob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5" y="1483125"/>
            <a:ext cx="2000263" cy="2453525"/>
          </a:xfrm>
          <a:prstGeom prst="rect">
            <a:avLst/>
          </a:prstGeom>
        </p:spPr>
      </p:pic>
      <p:pic>
        <p:nvPicPr>
          <p:cNvPr id="7" name="Obrázok 6" descr="dachauobr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4143380"/>
            <a:ext cx="2214577" cy="1824888"/>
          </a:xfrm>
          <a:prstGeom prst="rect">
            <a:avLst/>
          </a:prstGeom>
        </p:spPr>
      </p:pic>
      <p:pic>
        <p:nvPicPr>
          <p:cNvPr id="8" name="Obrázok 7" descr="dachau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1577456"/>
            <a:ext cx="2286016" cy="2379535"/>
          </a:xfrm>
          <a:prstGeom prst="rect">
            <a:avLst/>
          </a:prstGeom>
        </p:spPr>
      </p:pic>
      <p:pic>
        <p:nvPicPr>
          <p:cNvPr id="9" name="Obrázok 8" descr="mauthausen.gi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8" y="4071942"/>
            <a:ext cx="4644255" cy="2071702"/>
          </a:xfrm>
          <a:prstGeom prst="rect">
            <a:avLst/>
          </a:prstGeom>
        </p:spPr>
      </p:pic>
      <p:pic>
        <p:nvPicPr>
          <p:cNvPr id="10" name="Obrázok 9" descr="lebk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5072074"/>
            <a:ext cx="1352551" cy="1194093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2285984" y="4286256"/>
            <a:ext cx="2019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Nemecko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357422" y="2143116"/>
            <a:ext cx="3254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C000"/>
                </a:solidFill>
                <a:latin typeface="Arial Black" pitchFamily="34" charset="0"/>
              </a:rPr>
              <a:t>Vyhladenie ľudí</a:t>
            </a:r>
          </a:p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 Black" pitchFamily="34" charset="0"/>
              </a:rPr>
              <a:t>prácou</a:t>
            </a:r>
            <a:endParaRPr lang="sk-SK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286248" y="4143380"/>
            <a:ext cx="2063385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Arial Black" pitchFamily="34" charset="0"/>
              </a:rPr>
              <a:t>35 000</a:t>
            </a:r>
            <a:endParaRPr lang="sk-SK" sz="4000" dirty="0">
              <a:latin typeface="Arial Black" pitchFamily="34" charset="0"/>
            </a:endParaRPr>
          </a:p>
        </p:txBody>
      </p:sp>
      <p:sp>
        <p:nvSpPr>
          <p:cNvPr id="15" name="Šípka nahor 14"/>
          <p:cNvSpPr/>
          <p:nvPr/>
        </p:nvSpPr>
        <p:spPr>
          <a:xfrm rot="1800000">
            <a:off x="6357950" y="321468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ípka nahor 15"/>
          <p:cNvSpPr/>
          <p:nvPr/>
        </p:nvSpPr>
        <p:spPr>
          <a:xfrm rot="-3600000">
            <a:off x="2870784" y="2514451"/>
            <a:ext cx="484632" cy="21025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ípka nahor 16"/>
          <p:cNvSpPr/>
          <p:nvPr/>
        </p:nvSpPr>
        <p:spPr>
          <a:xfrm>
            <a:off x="4714876" y="3500438"/>
            <a:ext cx="484632" cy="57150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Šípka nahor 17"/>
          <p:cNvSpPr/>
          <p:nvPr/>
        </p:nvSpPr>
        <p:spPr>
          <a:xfrm rot="6540000">
            <a:off x="6657075" y="4256873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 descr="dachauobr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43372" y="4857760"/>
            <a:ext cx="2143108" cy="1557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5000" contrast="51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dirty="0" smtClean="0">
                <a:solidFill>
                  <a:srgbClr val="FF0000"/>
                </a:solidFill>
                <a:latin typeface="Monotype Corsiva" pitchFamily="66" charset="0"/>
              </a:rPr>
              <a:t>Koncentračný tábor </a:t>
            </a:r>
            <a:r>
              <a:rPr lang="sk-SK" sz="4800" dirty="0" err="1" smtClean="0">
                <a:solidFill>
                  <a:schemeClr val="bg1"/>
                </a:solidFill>
                <a:latin typeface="Monotype Corsiva" pitchFamily="66" charset="0"/>
              </a:rPr>
              <a:t>Buchenwald</a:t>
            </a:r>
            <a:r>
              <a:rPr lang="sk-SK" sz="4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sk-SK" sz="4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sk-SK" sz="4800" dirty="0" smtClean="0">
                <a:solidFill>
                  <a:srgbClr val="FF0000"/>
                </a:solidFill>
                <a:latin typeface="Monotype Corsiva" pitchFamily="66" charset="0"/>
              </a:rPr>
              <a:t>1937</a:t>
            </a:r>
            <a:endParaRPr lang="sk-SK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Zástupný symbol obsahu 3" descr="buch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43702" y="1428736"/>
            <a:ext cx="2357454" cy="1771893"/>
          </a:xfrm>
        </p:spPr>
      </p:pic>
      <p:pic>
        <p:nvPicPr>
          <p:cNvPr id="5" name="Obrázok 4" descr="buc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643182"/>
            <a:ext cx="2857520" cy="1677452"/>
          </a:xfrm>
          <a:prstGeom prst="rect">
            <a:avLst/>
          </a:prstGeom>
        </p:spPr>
      </p:pic>
      <p:pic>
        <p:nvPicPr>
          <p:cNvPr id="6" name="Obrázok 5" descr="buch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4071942"/>
            <a:ext cx="2500298" cy="2002231"/>
          </a:xfrm>
          <a:prstGeom prst="rect">
            <a:avLst/>
          </a:prstGeom>
        </p:spPr>
      </p:pic>
      <p:pic>
        <p:nvPicPr>
          <p:cNvPr id="7" name="Obrázok 6" descr="buch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4714884"/>
            <a:ext cx="2797270" cy="1857388"/>
          </a:xfrm>
          <a:prstGeom prst="rect">
            <a:avLst/>
          </a:prstGeom>
        </p:spPr>
      </p:pic>
      <p:pic>
        <p:nvPicPr>
          <p:cNvPr id="8" name="Obrázok 7" descr="buch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1643050"/>
            <a:ext cx="2140100" cy="1714512"/>
          </a:xfrm>
          <a:prstGeom prst="rect">
            <a:avLst/>
          </a:prstGeom>
        </p:spPr>
      </p:pic>
      <p:pic>
        <p:nvPicPr>
          <p:cNvPr id="9" name="Obrázok 8" descr="Konzentrazionslag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3929066"/>
            <a:ext cx="3143272" cy="2733280"/>
          </a:xfrm>
          <a:prstGeom prst="rect">
            <a:avLst/>
          </a:prstGeom>
        </p:spPr>
      </p:pic>
      <p:pic>
        <p:nvPicPr>
          <p:cNvPr id="10" name="Obrázok 9" descr="lebk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71990" y="5857892"/>
            <a:ext cx="952363" cy="840789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4429124" y="6286520"/>
            <a:ext cx="172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Arial Black" pitchFamily="34" charset="0"/>
              </a:rPr>
              <a:t>Buchenwald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857620" y="5429264"/>
            <a:ext cx="2019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Nemecko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786182" y="4429132"/>
            <a:ext cx="2063385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sk-SK" sz="4000" dirty="0" smtClean="0">
                <a:latin typeface="Arial Black" pitchFamily="34" charset="0"/>
              </a:rPr>
              <a:t>56 000</a:t>
            </a:r>
            <a:endParaRPr lang="sk-SK" sz="4000" dirty="0">
              <a:latin typeface="Arial Black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928662" y="1857364"/>
            <a:ext cx="3254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Vyhladenie ľudí</a:t>
            </a:r>
          </a:p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 Black" pitchFamily="34" charset="0"/>
              </a:rPr>
              <a:t>prácou</a:t>
            </a:r>
            <a:endParaRPr lang="sk-SK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Šípka nahor 14"/>
          <p:cNvSpPr/>
          <p:nvPr/>
        </p:nvSpPr>
        <p:spPr>
          <a:xfrm rot="2104564">
            <a:off x="6165611" y="2803886"/>
            <a:ext cx="484632" cy="172139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ípka nahor 15"/>
          <p:cNvSpPr/>
          <p:nvPr/>
        </p:nvSpPr>
        <p:spPr>
          <a:xfrm>
            <a:off x="4857752" y="34290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ípka nahor 16"/>
          <p:cNvSpPr/>
          <p:nvPr/>
        </p:nvSpPr>
        <p:spPr>
          <a:xfrm rot="18834320">
            <a:off x="3066292" y="3433425"/>
            <a:ext cx="484632" cy="117100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Šípka nahor 17"/>
          <p:cNvSpPr/>
          <p:nvPr/>
        </p:nvSpPr>
        <p:spPr>
          <a:xfrm rot="13928797">
            <a:off x="3150136" y="5002958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Šípka nahor 18"/>
          <p:cNvSpPr/>
          <p:nvPr/>
        </p:nvSpPr>
        <p:spPr>
          <a:xfrm rot="6868980">
            <a:off x="6089768" y="486326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533</Words>
  <Application>Microsoft Office PowerPoint</Application>
  <PresentationFormat>Prezentácia na obrazovke (4:3)</PresentationFormat>
  <Paragraphs>229</Paragraphs>
  <Slides>27</Slides>
  <Notes>3</Notes>
  <HiddenSlides>0</HiddenSlides>
  <MMClips>2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Motív Office</vt:lpstr>
      <vt:lpstr>Snímka 1</vt:lpstr>
      <vt:lpstr>Čo znamená slovo Holokaust</vt:lpstr>
      <vt:lpstr>Rozdelenie ľudstva</vt:lpstr>
      <vt:lpstr>Snímka 4</vt:lpstr>
      <vt:lpstr>Konečné riešenie</vt:lpstr>
      <vt:lpstr>Nemecko</vt:lpstr>
      <vt:lpstr>Smrť  Prichádza</vt:lpstr>
      <vt:lpstr>Koncentračný tábor Dachau Prvý v Nemecku - 1933</vt:lpstr>
      <vt:lpstr>Koncentračný tábor Buchenwald 1937</vt:lpstr>
      <vt:lpstr>Koncentračný tábor Mauthausen 1940</vt:lpstr>
      <vt:lpstr>Koncentračný tábor Osvienčim 1940</vt:lpstr>
      <vt:lpstr>Koncentračný tábor Treblinka 1942</vt:lpstr>
      <vt:lpstr>Koncentračný tábor Jasenovac 1941</vt:lpstr>
      <vt:lpstr>Ma Bistern (Nezabudni!)</vt:lpstr>
      <vt:lpstr>Cigánsky „rodinný“ tábor Osvienčim</vt:lpstr>
      <vt:lpstr>Smrť       Pokračuje</vt:lpstr>
      <vt:lpstr>Plynové komory</vt:lpstr>
      <vt:lpstr>Experimenty na Rómoch</vt:lpstr>
      <vt:lpstr>Posadnutosť deťmi - dvojčatami</vt:lpstr>
      <vt:lpstr>Ďalšie zverstvá</vt:lpstr>
      <vt:lpstr>Protektorát Čechy a Morava</vt:lpstr>
      <vt:lpstr>Slovenský štát - 1939</vt:lpstr>
      <vt:lpstr>Pracovné tábory</vt:lpstr>
      <vt:lpstr>Masové popravy 1944 - 1945</vt:lpstr>
      <vt:lpstr>Obete</vt:lpstr>
      <vt:lpstr>Porajamos – 2.august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Maroš</dc:creator>
  <cp:lastModifiedBy>Žiak NB03</cp:lastModifiedBy>
  <cp:revision>385</cp:revision>
  <dcterms:created xsi:type="dcterms:W3CDTF">2011-03-07T19:07:41Z</dcterms:created>
  <dcterms:modified xsi:type="dcterms:W3CDTF">2011-05-16T11:42:40Z</dcterms:modified>
</cp:coreProperties>
</file>