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59" r:id="rId6"/>
    <p:sldId id="266" r:id="rId7"/>
    <p:sldId id="260" r:id="rId8"/>
    <p:sldId id="265" r:id="rId9"/>
    <p:sldId id="268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17E4-387F-4FC5-8192-E1057D2DE353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CE9FF-086F-4D85-B5D7-70BBF5D9463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E9FF-086F-4D85-B5D7-70BBF5D94630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E9FF-086F-4D85-B5D7-70BBF5D94630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EA7063-DC7D-46F5-AC73-1B36AC42F1CF}" type="datetimeFigureOut">
              <a:rPr lang="sk-SK" smtClean="0"/>
              <a:pPr/>
              <a:t>13. 5. 2011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751E26-7641-4652-9E05-B67AC6D67A3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aro&#353;\Desktop\Disco2010\Aj%20devale%20koj%20odi%20%5bwww.keepvid.com%5d.mp4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mapozomatar.estranky.sk/" TargetMode="External"/><Relationship Id="rId3" Type="http://schemas.openxmlformats.org/officeDocument/2006/relationships/hyperlink" Target="http://www.gipsy.sk/" TargetMode="External"/><Relationship Id="rId7" Type="http://schemas.openxmlformats.org/officeDocument/2006/relationships/hyperlink" Target="http://www.rnl.sk/" TargetMode="External"/><Relationship Id="rId2" Type="http://schemas.openxmlformats.org/officeDocument/2006/relationships/hyperlink" Target="http://www.romadocument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cejka.sk/" TargetMode="External"/><Relationship Id="rId5" Type="http://schemas.openxmlformats.org/officeDocument/2006/relationships/hyperlink" Target="http://www.government.gov.sk/" TargetMode="External"/><Relationship Id="rId4" Type="http://schemas.openxmlformats.org/officeDocument/2006/relationships/hyperlink" Target="http://www.romale.mypage.cz/" TargetMode="External"/><Relationship Id="rId9" Type="http://schemas.openxmlformats.org/officeDocument/2006/relationships/hyperlink" Target="http://www.google.s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8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ŠZŠ Krupina</a:t>
            </a:r>
          </a:p>
          <a:p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Mgr. Maroš Izák</a:t>
            </a:r>
            <a:endParaRPr lang="sk-SK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000" dirty="0" smtClean="0">
                <a:solidFill>
                  <a:srgbClr val="FF0000"/>
                </a:solidFill>
                <a:latin typeface="Monotype Corsiva" pitchFamily="66" charset="0"/>
              </a:rPr>
              <a:t>História Rómov</a:t>
            </a:r>
            <a:endParaRPr lang="sk-SK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Aj devale koj odi [www.keepvid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959" cy="45719"/>
          </a:xfrm>
          <a:prstGeom prst="rect">
            <a:avLst/>
          </a:prstGeom>
        </p:spPr>
      </p:pic>
      <p:pic>
        <p:nvPicPr>
          <p:cNvPr id="7" name="Aj devale koj odi [www.keepvid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60959" cy="45719"/>
          </a:xfrm>
          <a:prstGeom prst="rect">
            <a:avLst/>
          </a:prstGeom>
        </p:spPr>
      </p:pic>
      <p:pic>
        <p:nvPicPr>
          <p:cNvPr id="1026" name="Obrázok 1" descr="Logo_OPV_farebne-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ok 2" descr="ESF_logo_SK_ma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0"/>
            <a:ext cx="11144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C:\Users\Andrea Kristeľová\Pictures\agentura_cmy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71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numSld="999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>
              <a:buNone/>
            </a:pPr>
            <a:endParaRPr lang="sk-SK" dirty="0" smtClean="0">
              <a:latin typeface="Arial Black" pitchFamily="34" charset="0"/>
            </a:endParaRPr>
          </a:p>
          <a:p>
            <a:pPr>
              <a:buNone/>
            </a:pPr>
            <a:r>
              <a:rPr lang="sk-SK" sz="1600" dirty="0" smtClean="0">
                <a:latin typeface="Arial Black" pitchFamily="34" charset="0"/>
              </a:rPr>
              <a:t>					</a:t>
            </a:r>
            <a:r>
              <a:rPr lang="sk-SK" sz="1800" u="sng" dirty="0" err="1" smtClean="0">
                <a:latin typeface="Arial Black" pitchFamily="34" charset="0"/>
              </a:rPr>
              <a:t>Arménia</a:t>
            </a:r>
            <a:r>
              <a:rPr lang="sk-SK" sz="1800" u="sng" dirty="0" smtClean="0">
                <a:latin typeface="Arial Black" pitchFamily="34" charset="0"/>
              </a:rPr>
              <a:t> (dnešné Arménsko</a:t>
            </a:r>
            <a:r>
              <a:rPr lang="sk-SK" sz="1800" dirty="0" smtClean="0">
                <a:latin typeface="Arial Black" pitchFamily="34" charset="0"/>
              </a:rPr>
              <a:t>)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1600" dirty="0" smtClean="0">
                <a:latin typeface="Arial Black" pitchFamily="34" charset="0"/>
              </a:rPr>
              <a:t>				</a:t>
            </a:r>
            <a:r>
              <a:rPr lang="sk-SK" sz="1800" dirty="0" smtClean="0">
                <a:latin typeface="Arial Black" pitchFamily="34" charset="0"/>
              </a:rPr>
              <a:t>Malá Ázia (dnešné Turecko)	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			</a:t>
            </a:r>
            <a:r>
              <a:rPr lang="sk-SK" sz="1800" dirty="0" smtClean="0">
                <a:latin typeface="Arial Black" pitchFamily="34" charset="0"/>
              </a:rPr>
              <a:t>Byzantská ríša (dnešné Turecko a Grécko)</a:t>
            </a:r>
          </a:p>
          <a:p>
            <a:pPr>
              <a:buNone/>
            </a:pPr>
            <a:endParaRPr lang="sk-SK" sz="1800" dirty="0" smtClean="0">
              <a:latin typeface="Arial Black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 Black" pitchFamily="34" charset="0"/>
              </a:rPr>
              <a:t>						</a:t>
            </a:r>
            <a:endParaRPr lang="sk-SK" sz="1800" dirty="0">
              <a:latin typeface="Arial Black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  <a:t>Početnejšia skupina</a:t>
            </a:r>
            <a:endParaRPr lang="sk-SK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857520" cy="214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ázok 8" descr="Malá az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028281"/>
            <a:ext cx="1571636" cy="1517442"/>
          </a:xfrm>
          <a:prstGeom prst="rect">
            <a:avLst/>
          </a:prstGeom>
        </p:spPr>
      </p:pic>
      <p:sp>
        <p:nvSpPr>
          <p:cNvPr id="17" name="Šípka doľava 16"/>
          <p:cNvSpPr/>
          <p:nvPr/>
        </p:nvSpPr>
        <p:spPr>
          <a:xfrm rot="-1920000">
            <a:off x="4483197" y="2222659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Šípka doľava 21"/>
          <p:cNvSpPr/>
          <p:nvPr/>
        </p:nvSpPr>
        <p:spPr>
          <a:xfrm rot="-2160000">
            <a:off x="2906489" y="3598831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3" name="Obrázok 22" descr="byzan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929198"/>
            <a:ext cx="3768311" cy="2071678"/>
          </a:xfrm>
          <a:prstGeom prst="rect">
            <a:avLst/>
          </a:prstGeom>
        </p:spPr>
      </p:pic>
      <p:pic>
        <p:nvPicPr>
          <p:cNvPr id="24" name="Obrázok 23" descr="Akropo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857760"/>
            <a:ext cx="2678910" cy="1785940"/>
          </a:xfrm>
          <a:prstGeom prst="rect">
            <a:avLst/>
          </a:prstGeom>
        </p:spPr>
      </p:pic>
      <p:pic>
        <p:nvPicPr>
          <p:cNvPr id="25" name="Obrázok 24" descr="Byzanc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4857760"/>
            <a:ext cx="2214578" cy="186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r>
              <a:rPr lang="sk-SK" dirty="0" smtClean="0"/>
              <a:t>			</a:t>
            </a:r>
            <a:r>
              <a:rPr lang="sk-SK" sz="1800" u="sng" dirty="0" err="1" smtClean="0">
                <a:solidFill>
                  <a:schemeClr val="tx1"/>
                </a:solidFill>
                <a:latin typeface="Arial Black" pitchFamily="34" charset="0"/>
              </a:rPr>
              <a:t>Arménia</a:t>
            </a:r>
            <a:r>
              <a:rPr lang="sk-SK" sz="1800" u="sng" dirty="0" smtClean="0">
                <a:solidFill>
                  <a:schemeClr val="tx1"/>
                </a:solidFill>
                <a:latin typeface="Arial Black" pitchFamily="34" charset="0"/>
              </a:rPr>
              <a:t> (dnešné Arménsko)</a:t>
            </a:r>
          </a:p>
          <a:p>
            <a:pPr lvl="8">
              <a:buNone/>
            </a:pPr>
            <a:endParaRPr lang="sk-SK" sz="1800" u="sng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8">
              <a:buNone/>
            </a:pPr>
            <a:endParaRPr lang="sk-SK" sz="1800" dirty="0" smtClean="0">
              <a:latin typeface="Arial Black" pitchFamily="34" charset="0"/>
            </a:endParaRPr>
          </a:p>
          <a:p>
            <a:pPr lvl="8">
              <a:buNone/>
            </a:pPr>
            <a:r>
              <a:rPr lang="sk-SK" sz="1800" dirty="0" smtClean="0">
                <a:latin typeface="Arial Black" pitchFamily="34" charset="0"/>
              </a:rPr>
              <a:t>		</a:t>
            </a:r>
            <a:r>
              <a:rPr lang="sk-SK" sz="1800" dirty="0" smtClean="0">
                <a:solidFill>
                  <a:schemeClr val="tx1"/>
                </a:solidFill>
                <a:latin typeface="Arial Black" pitchFamily="34" charset="0"/>
              </a:rPr>
              <a:t>Sýria</a:t>
            </a:r>
          </a:p>
          <a:p>
            <a:pPr lvl="8">
              <a:buNone/>
            </a:pPr>
            <a:endParaRPr lang="sk-SK" sz="1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8">
              <a:buNone/>
            </a:pPr>
            <a:endParaRPr lang="sk-SK" sz="1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8">
              <a:buNone/>
            </a:pPr>
            <a:endParaRPr lang="sk-SK" sz="1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8">
              <a:buNone/>
            </a:pPr>
            <a:endParaRPr lang="sk-SK" sz="1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8">
              <a:buNone/>
            </a:pPr>
            <a:r>
              <a:rPr lang="sk-SK" sz="1800" dirty="0" smtClean="0">
                <a:solidFill>
                  <a:schemeClr val="tx1"/>
                </a:solidFill>
                <a:latin typeface="Arial Black" pitchFamily="34" charset="0"/>
              </a:rPr>
              <a:t>Egypt</a:t>
            </a:r>
          </a:p>
          <a:p>
            <a:pPr lvl="8">
              <a:buNone/>
            </a:pPr>
            <a:endParaRPr lang="sk-SK" sz="1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8">
              <a:buNone/>
            </a:pPr>
            <a:endParaRPr lang="sk-SK" sz="1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8">
              <a:buNone/>
            </a:pPr>
            <a:endParaRPr lang="sk-SK" sz="1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8">
              <a:buNone/>
            </a:pPr>
            <a:r>
              <a:rPr lang="sk-SK" sz="1800" dirty="0" smtClean="0">
                <a:solidFill>
                  <a:schemeClr val="tx1"/>
                </a:solidFill>
                <a:latin typeface="Arial Black" pitchFamily="34" charset="0"/>
              </a:rPr>
              <a:t>Afrika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  <a:t>Menšia skupina</a:t>
            </a:r>
            <a:endParaRPr lang="sk-SK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Šípka doľava 3"/>
          <p:cNvSpPr/>
          <p:nvPr/>
        </p:nvSpPr>
        <p:spPr>
          <a:xfrm rot="-3420000">
            <a:off x="3409450" y="1942990"/>
            <a:ext cx="978408" cy="484632"/>
          </a:xfrm>
          <a:prstGeom prst="leftArrow">
            <a:avLst>
              <a:gd name="adj1" fmla="val 50000"/>
              <a:gd name="adj2" fmla="val 16613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Zástupný symbol obsahu 3" descr="sí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1" y="1947193"/>
            <a:ext cx="3464789" cy="2124749"/>
          </a:xfrm>
          <a:prstGeom prst="rect">
            <a:avLst/>
          </a:prstGeom>
        </p:spPr>
      </p:pic>
      <p:pic>
        <p:nvPicPr>
          <p:cNvPr id="6" name="Obrázok 5" descr="sý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3048004" cy="2274280"/>
          </a:xfrm>
          <a:prstGeom prst="rect">
            <a:avLst/>
          </a:prstGeom>
        </p:spPr>
      </p:pic>
      <p:pic>
        <p:nvPicPr>
          <p:cNvPr id="7" name="Obrázok 6" descr="egyp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2619375" cy="1743075"/>
          </a:xfrm>
          <a:prstGeom prst="rect">
            <a:avLst/>
          </a:prstGeom>
        </p:spPr>
      </p:pic>
      <p:pic>
        <p:nvPicPr>
          <p:cNvPr id="8" name="Obrázok 7" descr="sfing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4143380"/>
            <a:ext cx="3500462" cy="2477855"/>
          </a:xfrm>
          <a:prstGeom prst="rect">
            <a:avLst/>
          </a:prstGeom>
        </p:spPr>
      </p:pic>
      <p:pic>
        <p:nvPicPr>
          <p:cNvPr id="9" name="Obrázok 8" descr="afri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5715016"/>
            <a:ext cx="1205614" cy="1142984"/>
          </a:xfrm>
          <a:prstGeom prst="rect">
            <a:avLst/>
          </a:prstGeom>
        </p:spPr>
      </p:pic>
      <p:sp>
        <p:nvSpPr>
          <p:cNvPr id="10" name="Šípka doľava 9"/>
          <p:cNvSpPr/>
          <p:nvPr/>
        </p:nvSpPr>
        <p:spPr>
          <a:xfrm rot="-4200000">
            <a:off x="2977618" y="3372073"/>
            <a:ext cx="978408" cy="484632"/>
          </a:xfrm>
          <a:prstGeom prst="leftArrow">
            <a:avLst>
              <a:gd name="adj1" fmla="val 50000"/>
              <a:gd name="adj2" fmla="val 16557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ľava 10"/>
          <p:cNvSpPr/>
          <p:nvPr/>
        </p:nvSpPr>
        <p:spPr>
          <a:xfrm rot="-4500000">
            <a:off x="2657521" y="4650629"/>
            <a:ext cx="978408" cy="484632"/>
          </a:xfrm>
          <a:prstGeom prst="leftArrow">
            <a:avLst>
              <a:gd name="adj1" fmla="val 50000"/>
              <a:gd name="adj2" fmla="val 16726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ľava 11"/>
          <p:cNvSpPr/>
          <p:nvPr/>
        </p:nvSpPr>
        <p:spPr>
          <a:xfrm>
            <a:off x="7858148" y="5500702"/>
            <a:ext cx="928694" cy="7858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hlinkClick r:id="rId7" action="ppaction://hlinksldjump"/>
              </a:rPr>
              <a:t>OBSAH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11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just"/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sz="5100" dirty="0" smtClean="0">
                <a:solidFill>
                  <a:schemeClr val="bg1"/>
                </a:solidFill>
                <a:latin typeface="Arial Black" pitchFamily="34" charset="0"/>
              </a:rPr>
              <a:t>1068</a:t>
            </a:r>
            <a:r>
              <a:rPr lang="sk-SK" sz="4600" dirty="0" smtClean="0">
                <a:solidFill>
                  <a:schemeClr val="bg1"/>
                </a:solidFill>
                <a:latin typeface="Arial Black" pitchFamily="34" charset="0"/>
              </a:rPr>
              <a:t> – rukopis „Život sv. </a:t>
            </a:r>
            <a:r>
              <a:rPr lang="sk-SK" sz="4600" dirty="0" err="1" smtClean="0">
                <a:solidFill>
                  <a:schemeClr val="bg1"/>
                </a:solidFill>
                <a:latin typeface="Arial Black" pitchFamily="34" charset="0"/>
              </a:rPr>
              <a:t>Georga</a:t>
            </a:r>
            <a:r>
              <a:rPr lang="sk-SK" sz="4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4600" dirty="0" err="1" smtClean="0">
                <a:solidFill>
                  <a:schemeClr val="bg1"/>
                </a:solidFill>
                <a:latin typeface="Arial Black" pitchFamily="34" charset="0"/>
              </a:rPr>
              <a:t>Antonita</a:t>
            </a:r>
            <a:r>
              <a:rPr lang="sk-SK" sz="4600" dirty="0" smtClean="0">
                <a:solidFill>
                  <a:schemeClr val="bg1"/>
                </a:solidFill>
                <a:latin typeface="Arial Black" pitchFamily="34" charset="0"/>
              </a:rPr>
              <a:t>“ </a:t>
            </a:r>
            <a:r>
              <a:rPr lang="sk-SK" sz="4600" dirty="0" smtClean="0">
                <a:solidFill>
                  <a:schemeClr val="bg1"/>
                </a:solidFill>
                <a:latin typeface="Arial Black" pitchFamily="34" charset="0"/>
              </a:rPr>
              <a:t>- napísaný jeho žiakom Malým </a:t>
            </a:r>
            <a:r>
              <a:rPr lang="sk-SK" sz="4600" dirty="0" err="1" smtClean="0">
                <a:solidFill>
                  <a:schemeClr val="bg1"/>
                </a:solidFill>
                <a:latin typeface="Arial Black" pitchFamily="34" charset="0"/>
              </a:rPr>
              <a:t>Georgom</a:t>
            </a:r>
            <a:r>
              <a:rPr lang="sk-SK" sz="4600" dirty="0" smtClean="0">
                <a:solidFill>
                  <a:schemeClr val="bg1"/>
                </a:solidFill>
                <a:latin typeface="Arial Black" pitchFamily="34" charset="0"/>
              </a:rPr>
              <a:t> (kláštor </a:t>
            </a:r>
            <a:r>
              <a:rPr lang="sk-SK" sz="4600" dirty="0" err="1" smtClean="0">
                <a:solidFill>
                  <a:schemeClr val="bg1"/>
                </a:solidFill>
                <a:latin typeface="Arial Black" pitchFamily="34" charset="0"/>
              </a:rPr>
              <a:t>Iberon</a:t>
            </a:r>
            <a:r>
              <a:rPr lang="sk-SK" sz="4600" dirty="0" smtClean="0">
                <a:solidFill>
                  <a:schemeClr val="bg1"/>
                </a:solidFill>
                <a:latin typeface="Arial Black" pitchFamily="34" charset="0"/>
              </a:rPr>
              <a:t> na hore </a:t>
            </a:r>
            <a:r>
              <a:rPr lang="sk-SK" sz="4600" dirty="0" err="1" smtClean="0">
                <a:solidFill>
                  <a:schemeClr val="bg1"/>
                </a:solidFill>
                <a:latin typeface="Arial Black" pitchFamily="34" charset="0"/>
              </a:rPr>
              <a:t>Athos</a:t>
            </a:r>
            <a:r>
              <a:rPr lang="sk-SK" sz="4600" dirty="0" smtClean="0">
                <a:solidFill>
                  <a:schemeClr val="bg1"/>
                </a:solidFill>
                <a:latin typeface="Arial Black" pitchFamily="34" charset="0"/>
              </a:rPr>
              <a:t> – dnešné Grécko, polostrov </a:t>
            </a:r>
            <a:r>
              <a:rPr lang="sk-SK" sz="4600" dirty="0" err="1" smtClean="0">
                <a:solidFill>
                  <a:schemeClr val="bg1"/>
                </a:solidFill>
                <a:latin typeface="Arial Black" pitchFamily="34" charset="0"/>
              </a:rPr>
              <a:t>Chalkidiki</a:t>
            </a:r>
            <a:r>
              <a:rPr lang="sk-SK" sz="460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sk-SK" sz="4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  <a:t>Prvá písomná zmienka o príchode Rómov do Európy</a:t>
            </a:r>
            <a:endParaRPr lang="sk-SK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Obrázok 5" descr="mní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143116"/>
            <a:ext cx="1928826" cy="1439201"/>
          </a:xfrm>
          <a:prstGeom prst="rect">
            <a:avLst/>
          </a:prstGeom>
        </p:spPr>
      </p:pic>
      <p:pic>
        <p:nvPicPr>
          <p:cNvPr id="7" name="Obrázok 6" descr="chalkidi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214422"/>
            <a:ext cx="2581275" cy="1771650"/>
          </a:xfrm>
          <a:prstGeom prst="rect">
            <a:avLst/>
          </a:prstGeom>
        </p:spPr>
      </p:pic>
      <p:pic>
        <p:nvPicPr>
          <p:cNvPr id="4" name="Obrázok 3" descr="Ath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785794"/>
            <a:ext cx="1957087" cy="1285884"/>
          </a:xfrm>
          <a:prstGeom prst="rect">
            <a:avLst/>
          </a:prstGeom>
        </p:spPr>
      </p:pic>
      <p:sp>
        <p:nvSpPr>
          <p:cNvPr id="8" name="Rovnoramenný trojuholník 7"/>
          <p:cNvSpPr/>
          <p:nvPr/>
        </p:nvSpPr>
        <p:spPr>
          <a:xfrm>
            <a:off x="6286512" y="2000240"/>
            <a:ext cx="417762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5857884" y="1714488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 smtClean="0">
                <a:solidFill>
                  <a:schemeClr val="bg1"/>
                </a:solidFill>
                <a:latin typeface="Arial Black" pitchFamily="34" charset="0"/>
              </a:rPr>
              <a:t>Athos</a:t>
            </a:r>
            <a:endParaRPr lang="sk-SK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643438" y="1357298"/>
            <a:ext cx="195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>
                <a:solidFill>
                  <a:schemeClr val="bg1"/>
                </a:solidFill>
                <a:latin typeface="Arial Black" pitchFamily="34" charset="0"/>
              </a:rPr>
              <a:t>Chalkidiky</a:t>
            </a:r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786050" y="1857364"/>
            <a:ext cx="158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Grécko</a:t>
            </a:r>
            <a:endParaRPr lang="sk-SK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Šípka doľava 11"/>
          <p:cNvSpPr/>
          <p:nvPr/>
        </p:nvSpPr>
        <p:spPr>
          <a:xfrm>
            <a:off x="8001024" y="5786454"/>
            <a:ext cx="928694" cy="7858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hlinkClick r:id="rId6" action="ppaction://hlinksldjump"/>
              </a:rPr>
              <a:t>OBSAH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55000"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Byzantský cisár Konštantín IX. </a:t>
            </a:r>
            <a:r>
              <a:rPr lang="sk-SK" dirty="0" err="1" smtClean="0">
                <a:solidFill>
                  <a:schemeClr val="bg1"/>
                </a:solidFill>
                <a:latin typeface="Arial Black" pitchFamily="34" charset="0"/>
              </a:rPr>
              <a:t>Monomachos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pozval roku 1050 n. l.</a:t>
            </a: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	do </a:t>
            </a:r>
            <a:r>
              <a:rPr lang="sk-SK" sz="2400" dirty="0" err="1" smtClean="0">
                <a:solidFill>
                  <a:schemeClr val="bg1"/>
                </a:solidFill>
                <a:latin typeface="Arial Black" pitchFamily="34" charset="0"/>
              </a:rPr>
              <a:t>Konštantinopolu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(dnešný  Istanbul) skupinu  „čarodejníkov, veštcov a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mágov“,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aby zničili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dravé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šelmy v jeho poľovnom revíri. Pisateľ ich nazval </a:t>
            </a:r>
            <a:r>
              <a:rPr lang="sk-SK" sz="2800" dirty="0" err="1" smtClean="0">
                <a:solidFill>
                  <a:schemeClr val="bg1"/>
                </a:solidFill>
                <a:latin typeface="Arial Black" pitchFamily="34" charset="0"/>
              </a:rPr>
              <a:t>Adsincani</a:t>
            </a: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sk-SK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  <a:t>Príbeh z rukopisu</a:t>
            </a:r>
            <a:endParaRPr lang="sk-SK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Obrázok 3" descr="konštantí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14290"/>
            <a:ext cx="2403248" cy="2756666"/>
          </a:xfrm>
          <a:prstGeom prst="rect">
            <a:avLst/>
          </a:prstGeom>
        </p:spPr>
      </p:pic>
      <p:pic>
        <p:nvPicPr>
          <p:cNvPr id="5" name="Obrázok 4" descr="Vešte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620204"/>
            <a:ext cx="3000396" cy="2237796"/>
          </a:xfrm>
          <a:prstGeom prst="rect">
            <a:avLst/>
          </a:prstGeom>
        </p:spPr>
      </p:pic>
      <p:sp>
        <p:nvSpPr>
          <p:cNvPr id="6" name="Šípka doľava 5"/>
          <p:cNvSpPr/>
          <p:nvPr/>
        </p:nvSpPr>
        <p:spPr>
          <a:xfrm>
            <a:off x="7786710" y="5500702"/>
            <a:ext cx="928694" cy="7858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hlinkClick r:id="rId5" action="ppaction://hlinksldjump"/>
              </a:rPr>
              <a:t>OBSAH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10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sk-SK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sk-SK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sk-SK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sk-SK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Na území dnešného Grécka sa zdržiavali v 13. – 14. storočí početné skupiny Rómov, dostali pomenovanie </a:t>
            </a:r>
            <a:r>
              <a:rPr lang="sk-SK" sz="2800" dirty="0" err="1" smtClean="0">
                <a:solidFill>
                  <a:schemeClr val="bg1"/>
                </a:solidFill>
                <a:latin typeface="Arial Black" pitchFamily="34" charset="0"/>
              </a:rPr>
              <a:t>Athinganoi</a:t>
            </a: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sk-SK" sz="2800" dirty="0" err="1" smtClean="0">
                <a:solidFill>
                  <a:schemeClr val="bg1"/>
                </a:solidFill>
                <a:latin typeface="Arial Black" pitchFamily="34" charset="0"/>
              </a:rPr>
              <a:t>Atsigános</a:t>
            </a: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) – údajne po príslušníkoch „</a:t>
            </a: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manichejcov“ </a:t>
            </a: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(večných pútnikov, hlásateľov pravdy, ale aj mágov a veštcov</a:t>
            </a: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).</a:t>
            </a:r>
            <a:endParaRPr lang="sk-SK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  <a:t>Pobyt v Byzantskej ríši</a:t>
            </a:r>
            <a:endParaRPr lang="sk-SK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Obrázok 3" descr="220px-M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857232"/>
            <a:ext cx="2080912" cy="2714644"/>
          </a:xfrm>
          <a:prstGeom prst="rect">
            <a:avLst/>
          </a:prstGeom>
        </p:spPr>
      </p:pic>
      <p:sp>
        <p:nvSpPr>
          <p:cNvPr id="5" name="Šípka doľava 4"/>
          <p:cNvSpPr/>
          <p:nvPr/>
        </p:nvSpPr>
        <p:spPr>
          <a:xfrm>
            <a:off x="7786710" y="5500702"/>
            <a:ext cx="928694" cy="7858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hlinkClick r:id="rId4" action="ppaction://hlinksldjump"/>
              </a:rPr>
              <a:t>OBSAH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4000" contrast="33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sz="3000" dirty="0" smtClean="0"/>
              <a:t> </a:t>
            </a:r>
            <a:r>
              <a:rPr lang="sk-SK" sz="3000" dirty="0" smtClean="0">
                <a:solidFill>
                  <a:schemeClr val="bg1"/>
                </a:solidFill>
                <a:latin typeface="Arial Black" pitchFamily="34" charset="0"/>
              </a:rPr>
              <a:t>Od roku 1386 až do 18. storočia existoval v dnešnom Grécku na ostrove </a:t>
            </a:r>
            <a:r>
              <a:rPr lang="sk-SK" sz="3000" dirty="0" err="1" smtClean="0">
                <a:solidFill>
                  <a:schemeClr val="bg1"/>
                </a:solidFill>
                <a:latin typeface="Arial Black" pitchFamily="34" charset="0"/>
              </a:rPr>
              <a:t>Korfu</a:t>
            </a:r>
            <a:r>
              <a:rPr lang="sk-SK" sz="3000" dirty="0" smtClean="0">
                <a:solidFill>
                  <a:schemeClr val="bg1"/>
                </a:solidFill>
                <a:latin typeface="Arial Black" pitchFamily="34" charset="0"/>
              </a:rPr>
              <a:t> „</a:t>
            </a:r>
            <a:r>
              <a:rPr lang="sk-SK" sz="3000" dirty="0" err="1" smtClean="0">
                <a:solidFill>
                  <a:schemeClr val="bg1"/>
                </a:solidFill>
                <a:latin typeface="Arial Black" pitchFamily="34" charset="0"/>
              </a:rPr>
              <a:t>Baronát</a:t>
            </a:r>
            <a:r>
              <a:rPr lang="sk-SK" sz="3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3000" dirty="0" smtClean="0">
                <a:solidFill>
                  <a:schemeClr val="bg1"/>
                </a:solidFill>
                <a:latin typeface="Arial Black" pitchFamily="34" charset="0"/>
              </a:rPr>
              <a:t>cigánov“</a:t>
            </a:r>
            <a:endParaRPr lang="sk-SK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sk-SK" sz="3000" dirty="0" smtClean="0">
                <a:solidFill>
                  <a:schemeClr val="bg1"/>
                </a:solidFill>
                <a:latin typeface="Arial Black" pitchFamily="34" charset="0"/>
              </a:rPr>
              <a:t>Správcovi ostrova museli pravidelne odovzdávať predpísané dávky (peniaze a hydinu)</a:t>
            </a:r>
            <a:endParaRPr lang="sk-SK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chemeClr val="bg1"/>
                </a:solidFill>
                <a:latin typeface="Monotype Corsiva" pitchFamily="66" charset="0"/>
              </a:rPr>
              <a:t>„</a:t>
            </a:r>
            <a:r>
              <a:rPr lang="sk-SK" sz="4400" dirty="0" err="1" smtClean="0">
                <a:solidFill>
                  <a:schemeClr val="bg1"/>
                </a:solidFill>
                <a:latin typeface="Monotype Corsiva" pitchFamily="66" charset="0"/>
              </a:rPr>
              <a:t>Baronát</a:t>
            </a:r>
            <a:r>
              <a:rPr lang="sk-SK" sz="4400" dirty="0" smtClean="0">
                <a:solidFill>
                  <a:schemeClr val="bg1"/>
                </a:solidFill>
                <a:latin typeface="Monotype Corsiva" pitchFamily="66" charset="0"/>
              </a:rPr>
              <a:t> Cigánov“ (Feudum </a:t>
            </a:r>
            <a:r>
              <a:rPr lang="sk-SK" sz="4400" dirty="0" err="1" smtClean="0">
                <a:solidFill>
                  <a:schemeClr val="bg1"/>
                </a:solidFill>
                <a:latin typeface="Monotype Corsiva" pitchFamily="66" charset="0"/>
              </a:rPr>
              <a:t>Aciganorum</a:t>
            </a:r>
            <a:r>
              <a:rPr lang="sk-SK" sz="4400" dirty="0" smtClean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sk-SK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Obrázok 3" descr="pak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00174"/>
            <a:ext cx="2714644" cy="2025542"/>
          </a:xfrm>
          <a:prstGeom prst="rect">
            <a:avLst/>
          </a:prstGeom>
        </p:spPr>
      </p:pic>
      <p:pic>
        <p:nvPicPr>
          <p:cNvPr id="5" name="Obrázok 4" descr="pek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357298"/>
            <a:ext cx="3286148" cy="1863621"/>
          </a:xfrm>
          <a:prstGeom prst="rect">
            <a:avLst/>
          </a:prstGeom>
        </p:spPr>
      </p:pic>
      <p:sp>
        <p:nvSpPr>
          <p:cNvPr id="6" name="Šípka doľava 5">
            <a:hlinkClick r:id="" action="ppaction://hlinkshowjump?jump=firstslide"/>
          </p:cNvPr>
          <p:cNvSpPr/>
          <p:nvPr/>
        </p:nvSpPr>
        <p:spPr>
          <a:xfrm>
            <a:off x="7786710" y="5500702"/>
            <a:ext cx="928694" cy="7858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hlinkClick r:id="rId5" action="ppaction://hlinksldjump"/>
              </a:rPr>
              <a:t>OBSAH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 priebehu 12. – 13. storočia prenikali z Balkánu pozdĺž rieky Dunaj do Uhorska (Slovensko súčasť Uhorska) a ostatných častí Európy.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bg1"/>
                </a:solidFill>
                <a:latin typeface="Monotype Corsiva" pitchFamily="66" charset="0"/>
              </a:rPr>
              <a:t>Príchod na Slovensko</a:t>
            </a:r>
            <a:endParaRPr lang="sk-SK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Obrázok 3" descr="imagesdun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928934"/>
            <a:ext cx="6500858" cy="3549811"/>
          </a:xfrm>
          <a:prstGeom prst="rect">
            <a:avLst/>
          </a:prstGeom>
        </p:spPr>
      </p:pic>
      <p:pic>
        <p:nvPicPr>
          <p:cNvPr id="5" name="Obrázok 4" descr="slovak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500438"/>
            <a:ext cx="1585914" cy="963663"/>
          </a:xfrm>
          <a:prstGeom prst="rect">
            <a:avLst/>
          </a:prstGeom>
        </p:spPr>
      </p:pic>
      <p:sp>
        <p:nvSpPr>
          <p:cNvPr id="6" name="Šípka nahor 5"/>
          <p:cNvSpPr/>
          <p:nvPr/>
        </p:nvSpPr>
        <p:spPr>
          <a:xfrm>
            <a:off x="5643570" y="535782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nahor 6"/>
          <p:cNvSpPr/>
          <p:nvPr/>
        </p:nvSpPr>
        <p:spPr>
          <a:xfrm rot="-3120000">
            <a:off x="4721490" y="5075001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nahor 7"/>
          <p:cNvSpPr/>
          <p:nvPr/>
        </p:nvSpPr>
        <p:spPr>
          <a:xfrm rot="1860000">
            <a:off x="6432422" y="4984125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nahor 8"/>
          <p:cNvSpPr/>
          <p:nvPr/>
        </p:nvSpPr>
        <p:spPr>
          <a:xfrm rot="-3300000">
            <a:off x="3512081" y="4204703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nahor 9"/>
          <p:cNvSpPr/>
          <p:nvPr/>
        </p:nvSpPr>
        <p:spPr>
          <a:xfrm rot="-1980000">
            <a:off x="5072066" y="414338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2285984" y="3857628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70C0"/>
                </a:solidFill>
                <a:latin typeface="Arial Black" pitchFamily="34" charset="0"/>
              </a:rPr>
              <a:t>Dunaj</a:t>
            </a:r>
            <a:endParaRPr lang="sk-SK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000628" y="5072074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70C0"/>
                </a:solidFill>
                <a:latin typeface="Arial Black" pitchFamily="34" charset="0"/>
              </a:rPr>
              <a:t>Dunaj</a:t>
            </a:r>
            <a:endParaRPr lang="sk-SK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3" name="Šípka doľava 12"/>
          <p:cNvSpPr/>
          <p:nvPr/>
        </p:nvSpPr>
        <p:spPr>
          <a:xfrm>
            <a:off x="7786710" y="5500702"/>
            <a:ext cx="928694" cy="7858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hlinkClick r:id="rId4" action="ppaction://hlinksldjump"/>
              </a:rPr>
              <a:t>OBSAH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dirty="0" err="1" smtClean="0">
                <a:latin typeface="Arial Black" pitchFamily="34" charset="0"/>
              </a:rPr>
              <a:t>Adsincani</a:t>
            </a:r>
            <a:r>
              <a:rPr lang="sk-SK" sz="2800" dirty="0" smtClean="0">
                <a:latin typeface="Arial Black" pitchFamily="34" charset="0"/>
              </a:rPr>
              <a:t> - </a:t>
            </a:r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rukopis z Byzancie z pohoria </a:t>
            </a:r>
            <a:r>
              <a:rPr lang="sk-SK" sz="2000" dirty="0" err="1" smtClean="0">
                <a:solidFill>
                  <a:srgbClr val="FF0000"/>
                </a:solidFill>
                <a:latin typeface="Arial Black" pitchFamily="34" charset="0"/>
              </a:rPr>
              <a:t>Athos</a:t>
            </a:r>
            <a:endParaRPr lang="sk-SK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k-SK" sz="2800" dirty="0" err="1" smtClean="0">
                <a:latin typeface="Arial Black" pitchFamily="34" charset="0"/>
              </a:rPr>
              <a:t>Athinganoi</a:t>
            </a:r>
            <a:r>
              <a:rPr lang="sk-SK" sz="2800" dirty="0" smtClean="0">
                <a:latin typeface="Arial Black" pitchFamily="34" charset="0"/>
              </a:rPr>
              <a:t> (</a:t>
            </a:r>
            <a:r>
              <a:rPr lang="sk-SK" sz="2800" dirty="0" err="1" smtClean="0">
                <a:latin typeface="Arial Black" pitchFamily="34" charset="0"/>
              </a:rPr>
              <a:t>Atsigános</a:t>
            </a:r>
            <a:r>
              <a:rPr lang="sk-SK" sz="2800" dirty="0" smtClean="0">
                <a:latin typeface="Arial Black" pitchFamily="34" charset="0"/>
              </a:rPr>
              <a:t>) – </a:t>
            </a:r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pomenovanie po údajných „mágoch a veštcoch„ manichejcoch</a:t>
            </a:r>
          </a:p>
          <a:p>
            <a:r>
              <a:rPr lang="sk-SK" sz="2800" dirty="0" err="1" smtClean="0">
                <a:latin typeface="Arial Black" pitchFamily="34" charset="0"/>
              </a:rPr>
              <a:t>Atsigános</a:t>
            </a:r>
            <a:r>
              <a:rPr lang="sk-SK" sz="2800" dirty="0" smtClean="0">
                <a:latin typeface="Arial Black" pitchFamily="34" charset="0"/>
              </a:rPr>
              <a:t> - </a:t>
            </a:r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pravdepodobne od </a:t>
            </a:r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tohto </a:t>
            </a:r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slova je odvodené  pomenovanie Rómov v Európe</a:t>
            </a:r>
          </a:p>
          <a:p>
            <a:r>
              <a:rPr lang="sk-SK" sz="2800" dirty="0" err="1" smtClean="0">
                <a:latin typeface="Arial Black" pitchFamily="34" charset="0"/>
              </a:rPr>
              <a:t>Acinganum</a:t>
            </a:r>
            <a:r>
              <a:rPr lang="sk-SK" sz="2800" dirty="0" smtClean="0">
                <a:latin typeface="Arial Black" pitchFamily="34" charset="0"/>
              </a:rPr>
              <a:t>, </a:t>
            </a:r>
            <a:r>
              <a:rPr lang="sk-SK" sz="2800" dirty="0" err="1" smtClean="0">
                <a:latin typeface="Arial Black" pitchFamily="34" charset="0"/>
              </a:rPr>
              <a:t>Cingerus</a:t>
            </a:r>
            <a:r>
              <a:rPr lang="sk-SK" sz="2800" dirty="0" smtClean="0">
                <a:latin typeface="Arial Black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(latinsky)</a:t>
            </a:r>
          </a:p>
          <a:p>
            <a:r>
              <a:rPr lang="sk-SK" sz="2800" dirty="0" err="1" smtClean="0">
                <a:solidFill>
                  <a:srgbClr val="FF0000"/>
                </a:solidFill>
                <a:latin typeface="Arial Black" pitchFamily="34" charset="0"/>
              </a:rPr>
              <a:t>Zingaro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 (taliansky)</a:t>
            </a:r>
          </a:p>
          <a:p>
            <a:r>
              <a:rPr lang="sk-SK" sz="2800" dirty="0" err="1" smtClean="0">
                <a:latin typeface="Arial Black" pitchFamily="34" charset="0"/>
              </a:rPr>
              <a:t>Zingeuner</a:t>
            </a:r>
            <a:r>
              <a:rPr lang="sk-SK" sz="2800" dirty="0" smtClean="0">
                <a:latin typeface="Arial Black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(nemecky, holandsky)</a:t>
            </a:r>
          </a:p>
          <a:p>
            <a:r>
              <a:rPr lang="sk-SK" sz="2800" dirty="0" err="1" smtClean="0">
                <a:latin typeface="Arial Black" pitchFamily="34" charset="0"/>
              </a:rPr>
              <a:t>Tigan</a:t>
            </a:r>
            <a:r>
              <a:rPr lang="sk-SK" sz="2800" dirty="0" smtClean="0">
                <a:latin typeface="Arial Black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(rumunsky)</a:t>
            </a:r>
          </a:p>
          <a:p>
            <a:r>
              <a:rPr lang="sk-SK" sz="2800" dirty="0" err="1" smtClean="0">
                <a:latin typeface="Arial Black" pitchFamily="34" charset="0"/>
              </a:rPr>
              <a:t>Czigány</a:t>
            </a:r>
            <a:r>
              <a:rPr lang="sk-SK" sz="2800" dirty="0" smtClean="0">
                <a:latin typeface="Arial Black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(maďarsky)</a:t>
            </a:r>
          </a:p>
          <a:p>
            <a:r>
              <a:rPr lang="sk-SK" sz="2800" dirty="0" smtClean="0">
                <a:latin typeface="Arial Black" pitchFamily="34" charset="0"/>
              </a:rPr>
              <a:t>Cigáň, </a:t>
            </a:r>
            <a:r>
              <a:rPr lang="sk-SK" sz="2800" dirty="0" err="1" smtClean="0">
                <a:latin typeface="Arial Black" pitchFamily="34" charset="0"/>
              </a:rPr>
              <a:t>Cikán</a:t>
            </a:r>
            <a:r>
              <a:rPr lang="sk-SK" sz="2800" dirty="0" smtClean="0">
                <a:latin typeface="Arial Black" pitchFamily="34" charset="0"/>
              </a:rPr>
              <a:t>, </a:t>
            </a:r>
            <a:r>
              <a:rPr lang="sk-SK" sz="2800" dirty="0" err="1" smtClean="0">
                <a:latin typeface="Arial Black" pitchFamily="34" charset="0"/>
              </a:rPr>
              <a:t>Cygan</a:t>
            </a:r>
            <a:r>
              <a:rPr lang="sk-SK" sz="2800" dirty="0" smtClean="0">
                <a:latin typeface="Arial Black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(slovanské jazyky)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tx1"/>
                </a:solidFill>
                <a:latin typeface="Monotype Corsiva" pitchFamily="66" charset="0"/>
              </a:rPr>
              <a:t>Pomenovania Rómov</a:t>
            </a:r>
            <a:endParaRPr lang="sk-SK" sz="6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Šípka doľava 3"/>
          <p:cNvSpPr/>
          <p:nvPr/>
        </p:nvSpPr>
        <p:spPr>
          <a:xfrm>
            <a:off x="7786710" y="5500702"/>
            <a:ext cx="928694" cy="7858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hlinkClick r:id="rId3" action="ppaction://hlinksldjump"/>
              </a:rPr>
              <a:t>OBSAH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hlinkClick r:id="rId2"/>
              </a:rPr>
              <a:t>www.romadocument.sk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  <a:hlinkClick r:id="rId3"/>
              </a:rPr>
              <a:t>www.gipsy.sk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  <a:hlinkClick r:id="rId4"/>
              </a:rPr>
              <a:t>www.romale.mypage.cz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  <a:hlinkClick r:id="rId5"/>
              </a:rPr>
              <a:t>www.government.gov.sk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  <a:hlinkClick r:id="rId6"/>
              </a:rPr>
              <a:t>www.macejka.sk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  <a:hlinkClick r:id="rId7"/>
              </a:rPr>
              <a:t>www.rnl.sk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  <a:hlinkClick r:id="rId8"/>
              </a:rPr>
              <a:t>www.romapozomatar.estranky.sk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  <a:hlinkClick r:id="rId9"/>
              </a:rPr>
              <a:t>www.google.sk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rgbClr val="FF0000"/>
              </a:solidFill>
            </a:endParaRP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bg1"/>
                </a:solidFill>
                <a:latin typeface="Monotype Corsiva" pitchFamily="66" charset="0"/>
              </a:rPr>
              <a:t>Bibliografia</a:t>
            </a:r>
            <a:endParaRPr lang="sk-SK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latin typeface="Arial Black" pitchFamily="34" charset="0"/>
                <a:hlinkClick r:id="rId2" action="ppaction://hlinksldjump"/>
              </a:rPr>
              <a:t>Domnienky o pôvode Rómov</a:t>
            </a:r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latin typeface="Arial Black" pitchFamily="34" charset="0"/>
                <a:hlinkClick r:id="rId3" action="ppaction://hlinksldjump"/>
              </a:rPr>
              <a:t>Vedecky doložený pôvod</a:t>
            </a:r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latin typeface="Arial Black" pitchFamily="34" charset="0"/>
                <a:hlinkClick r:id="rId4" action="ppaction://hlinksldjump"/>
              </a:rPr>
              <a:t>Príčina odchodu z pravlasti</a:t>
            </a:r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latin typeface="Arial Black" pitchFamily="34" charset="0"/>
                <a:hlinkClick r:id="rId5" action="ppaction://hlinksldjump"/>
              </a:rPr>
              <a:t>Putovanie do Európy</a:t>
            </a:r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latin typeface="Arial Black" pitchFamily="34" charset="0"/>
                <a:hlinkClick r:id="rId6" action="ppaction://hlinksldjump"/>
              </a:rPr>
              <a:t>Prvá písomná zmienka o príchode Rómov do Európy</a:t>
            </a:r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latin typeface="Arial Black" pitchFamily="34" charset="0"/>
                <a:hlinkClick r:id="rId7" action="ppaction://hlinksldjump"/>
              </a:rPr>
              <a:t>Príbeh z rukopisu</a:t>
            </a:r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latin typeface="Arial Black" pitchFamily="34" charset="0"/>
                <a:hlinkClick r:id="rId8" action="ppaction://hlinksldjump"/>
              </a:rPr>
              <a:t>Pobyt v Byzantskej ríši</a:t>
            </a:r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latin typeface="Arial Black" pitchFamily="34" charset="0"/>
                <a:hlinkClick r:id="rId9" action="ppaction://hlinksldjump"/>
              </a:rPr>
              <a:t>Feudum </a:t>
            </a:r>
            <a:r>
              <a:rPr lang="sk-SK" dirty="0" err="1" smtClean="0">
                <a:latin typeface="Arial Black" pitchFamily="34" charset="0"/>
                <a:hlinkClick r:id="rId9" action="ppaction://hlinksldjump"/>
              </a:rPr>
              <a:t>Acinganorum</a:t>
            </a:r>
            <a:r>
              <a:rPr lang="sk-SK" dirty="0" smtClean="0">
                <a:latin typeface="Arial Black" pitchFamily="34" charset="0"/>
                <a:hlinkClick r:id="rId9" action="ppaction://hlinksldjump"/>
              </a:rPr>
              <a:t> „</a:t>
            </a:r>
            <a:r>
              <a:rPr lang="sk-SK" dirty="0" err="1" smtClean="0">
                <a:latin typeface="Arial Black" pitchFamily="34" charset="0"/>
                <a:hlinkClick r:id="rId9" action="ppaction://hlinksldjump"/>
              </a:rPr>
              <a:t>Baronát</a:t>
            </a:r>
            <a:r>
              <a:rPr lang="sk-SK" dirty="0" smtClean="0">
                <a:latin typeface="Arial Black" pitchFamily="34" charset="0"/>
                <a:hlinkClick r:id="rId9" action="ppaction://hlinksldjump"/>
              </a:rPr>
              <a:t> </a:t>
            </a:r>
            <a:r>
              <a:rPr lang="sk-SK" dirty="0" smtClean="0">
                <a:latin typeface="Arial Black" pitchFamily="34" charset="0"/>
                <a:hlinkClick r:id="rId9" action="ppaction://hlinksldjump"/>
              </a:rPr>
              <a:t>Cigánov“</a:t>
            </a:r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latin typeface="Arial Black" pitchFamily="34" charset="0"/>
                <a:hlinkClick r:id="rId10" action="ppaction://hlinksldjump"/>
              </a:rPr>
              <a:t>Príchod na Slovensko</a:t>
            </a:r>
            <a:endParaRPr lang="sk-SK" dirty="0" smtClean="0">
              <a:latin typeface="Arial Black" pitchFamily="34" charset="0"/>
            </a:endParaRPr>
          </a:p>
          <a:p>
            <a:r>
              <a:rPr lang="sk-SK" dirty="0" smtClean="0">
                <a:latin typeface="Arial Black" pitchFamily="34" charset="0"/>
                <a:hlinkClick r:id="rId11" action="ppaction://hlinksldjump"/>
              </a:rPr>
              <a:t>Pomenovania  Rómov v Európe</a:t>
            </a:r>
            <a:endParaRPr lang="sk-SK" dirty="0" smtClean="0">
              <a:latin typeface="Arial Black" pitchFamily="34" charset="0"/>
            </a:endParaRPr>
          </a:p>
          <a:p>
            <a:endParaRPr lang="sk-SK" dirty="0">
              <a:latin typeface="Arial Black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bg1"/>
                </a:solidFill>
                <a:latin typeface="Monotype Corsiva" pitchFamily="66" charset="0"/>
              </a:rPr>
              <a:t>Obsah</a:t>
            </a:r>
            <a:endParaRPr lang="sk-SK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  <a:t>Domnienky o pôvode Rómov</a:t>
            </a:r>
            <a:endParaRPr lang="sk-SK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" name="Zástupný symbol obsahu 9" descr="egypt_map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2143116"/>
            <a:ext cx="3924300" cy="3629025"/>
          </a:xfrm>
        </p:spPr>
      </p:pic>
      <p:pic>
        <p:nvPicPr>
          <p:cNvPr id="12" name="Zástupný symbol obsahu 11" descr="Egyp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857884" y="1245038"/>
            <a:ext cx="3071834" cy="2779279"/>
          </a:xfrm>
        </p:spPr>
      </p:pic>
      <p:pic>
        <p:nvPicPr>
          <p:cNvPr id="13" name="Obrázok 12" descr="egypt-kahira-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003320"/>
            <a:ext cx="2143140" cy="2854680"/>
          </a:xfrm>
          <a:prstGeom prst="rect">
            <a:avLst/>
          </a:prstGeom>
        </p:spPr>
      </p:pic>
      <p:pic>
        <p:nvPicPr>
          <p:cNvPr id="14" name="Obrázok 13" descr="nil_referen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428736"/>
            <a:ext cx="3708130" cy="2571768"/>
          </a:xfrm>
          <a:prstGeom prst="rect">
            <a:avLst/>
          </a:prstGeom>
        </p:spPr>
      </p:pic>
      <p:pic>
        <p:nvPicPr>
          <p:cNvPr id="7" name="Obrázok 6" descr="múm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286256"/>
            <a:ext cx="2857520" cy="2143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k-SK" dirty="0" smtClean="0"/>
              <a:t>	</a:t>
            </a:r>
            <a:r>
              <a:rPr lang="sk-SK" sz="2000" dirty="0" smtClean="0">
                <a:latin typeface="Arial Black" pitchFamily="34" charset="0"/>
              </a:rPr>
              <a:t>V Európe sa začali predstavovať ako kniežatá z „Malého Egypta“ – bolo to veľké Rómske osídlenie na Peloponézskom polostrove v okolí mesta </a:t>
            </a:r>
            <a:r>
              <a:rPr lang="sk-SK" sz="2000" dirty="0" err="1" smtClean="0">
                <a:latin typeface="Arial Black" pitchFamily="34" charset="0"/>
              </a:rPr>
              <a:t>Méthone</a:t>
            </a:r>
            <a:r>
              <a:rPr lang="sk-SK" sz="2000" dirty="0" smtClean="0">
                <a:latin typeface="Arial Black" pitchFamily="34" charset="0"/>
              </a:rPr>
              <a:t>.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Domnienky o pôvode Rómov</a:t>
            </a:r>
            <a:b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		Egyptský pôvod</a:t>
            </a:r>
            <a:endParaRPr lang="sk-SK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Obrázok 6" descr="peloponé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714620"/>
            <a:ext cx="5238787" cy="39290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Obrázok 5" descr="Méthony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357422" y="4214818"/>
            <a:ext cx="2000264" cy="203515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8" name="5-cípa hviezda 7"/>
          <p:cNvSpPr/>
          <p:nvPr/>
        </p:nvSpPr>
        <p:spPr>
          <a:xfrm>
            <a:off x="2714612" y="5429264"/>
            <a:ext cx="571504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2357422" y="371475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Peloponéz</a:t>
            </a:r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285984" y="4929198"/>
            <a:ext cx="170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>
                <a:solidFill>
                  <a:schemeClr val="bg1"/>
                </a:solidFill>
                <a:latin typeface="Arial Black" pitchFamily="34" charset="0"/>
              </a:rPr>
              <a:t>Méthone</a:t>
            </a:r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Šípka doľava 10"/>
          <p:cNvSpPr/>
          <p:nvPr/>
        </p:nvSpPr>
        <p:spPr>
          <a:xfrm>
            <a:off x="7786710" y="5500702"/>
            <a:ext cx="928694" cy="7858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hlinkClick r:id="rId4" action="ppaction://hlinksldjump"/>
              </a:rPr>
              <a:t>OBSAH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oš\Desktop\map_of_india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14356"/>
            <a:ext cx="2143140" cy="2465690"/>
          </a:xfrm>
          <a:prstGeom prst="rect">
            <a:avLst/>
          </a:prstGeom>
          <a:noFill/>
        </p:spPr>
      </p:pic>
      <p:pic>
        <p:nvPicPr>
          <p:cNvPr id="7" name="Zástupný symbol obsahu 6" descr="290px-India_Punjab_locator_map.svg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3429000"/>
            <a:ext cx="2936250" cy="3240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Monotype Corsiva" pitchFamily="66" charset="0"/>
              </a:rPr>
              <a:t>Vedecky doložený pôvod – „Pravlasť“ </a:t>
            </a:r>
            <a:r>
              <a:rPr lang="sk-SK" sz="3200" dirty="0" smtClean="0">
                <a:solidFill>
                  <a:schemeClr val="tx1"/>
                </a:solidFill>
              </a:rPr>
              <a:t>								</a:t>
            </a:r>
            <a:r>
              <a:rPr lang="sk-SK" sz="4800" dirty="0" smtClean="0">
                <a:solidFill>
                  <a:srgbClr val="FF0000"/>
                </a:solidFill>
                <a:latin typeface="Monotype Corsiva" pitchFamily="66" charset="0"/>
              </a:rPr>
              <a:t>India</a:t>
            </a:r>
            <a:endParaRPr lang="sk-SK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Zástupný symbol obsahu 8" descr="Pandžáp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572132" y="3357562"/>
            <a:ext cx="2938462" cy="3240088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4294967295"/>
          </p:nvPr>
        </p:nvSpPr>
        <p:spPr>
          <a:xfrm>
            <a:off x="0" y="3429000"/>
            <a:ext cx="3657600" cy="658813"/>
          </a:xfrm>
          <a:solidFill>
            <a:srgbClr val="002060">
              <a:alpha val="0"/>
            </a:srgbClr>
          </a:solidFill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sk-SK" sz="2000" b="1" u="sng" dirty="0" smtClean="0">
                <a:solidFill>
                  <a:srgbClr val="FF0000"/>
                </a:solidFill>
                <a:latin typeface="Arial Black" pitchFamily="34" charset="0"/>
              </a:rPr>
              <a:t>Štát </a:t>
            </a:r>
            <a:r>
              <a:rPr lang="sk-SK" sz="2000" b="1" u="sng" dirty="0" err="1" smtClean="0">
                <a:solidFill>
                  <a:srgbClr val="FF0000"/>
                </a:solidFill>
                <a:latin typeface="Arial Black" pitchFamily="34" charset="0"/>
              </a:rPr>
              <a:t>Pandžáp</a:t>
            </a:r>
            <a:endParaRPr lang="sk-SK" sz="2000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4294967295"/>
          </p:nvPr>
        </p:nvSpPr>
        <p:spPr>
          <a:xfrm>
            <a:off x="4414838" y="3429000"/>
            <a:ext cx="4729162" cy="714375"/>
          </a:xfrm>
          <a:solidFill>
            <a:srgbClr val="00B0F0">
              <a:alpha val="0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000" b="1" u="sng" dirty="0" smtClean="0">
                <a:solidFill>
                  <a:srgbClr val="FF0000"/>
                </a:solidFill>
                <a:latin typeface="Arial Black" pitchFamily="34" charset="0"/>
              </a:rPr>
              <a:t>Štát </a:t>
            </a:r>
            <a:r>
              <a:rPr lang="sk-SK" sz="2000" b="1" u="sng" dirty="0" err="1" smtClean="0">
                <a:solidFill>
                  <a:srgbClr val="FF0000"/>
                </a:solidFill>
                <a:latin typeface="Arial Black" pitchFamily="34" charset="0"/>
              </a:rPr>
              <a:t>Radžasthán</a:t>
            </a:r>
            <a:endParaRPr lang="sk-SK" sz="2000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Maroš\Desktop\ka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786190"/>
            <a:ext cx="1857388" cy="2590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k-SK" sz="2000" dirty="0" smtClean="0">
                <a:latin typeface="Arial Black" pitchFamily="34" charset="0"/>
              </a:rPr>
              <a:t>Etnikum – </a:t>
            </a:r>
            <a:r>
              <a:rPr lang="sk-SK" sz="2000" dirty="0" err="1" smtClean="0">
                <a:latin typeface="Arial Black" pitchFamily="34" charset="0"/>
              </a:rPr>
              <a:t>Dómovia</a:t>
            </a:r>
            <a:r>
              <a:rPr lang="sk-SK" sz="2000" dirty="0" smtClean="0">
                <a:latin typeface="Arial Black" pitchFamily="34" charset="0"/>
              </a:rPr>
              <a:t> (Dóm – človek nižšej kasty, živiaci sa spevom a hudbou) – najnižšia kasta </a:t>
            </a:r>
            <a:r>
              <a:rPr lang="sk-SK" sz="2000" dirty="0" err="1" smtClean="0">
                <a:latin typeface="Arial Black" pitchFamily="34" charset="0"/>
              </a:rPr>
              <a:t>Šudrov</a:t>
            </a:r>
            <a:r>
              <a:rPr lang="sk-SK" sz="2000" dirty="0" smtClean="0">
                <a:latin typeface="Arial Black" pitchFamily="34" charset="0"/>
              </a:rPr>
              <a:t> </a:t>
            </a:r>
          </a:p>
          <a:p>
            <a:pPr algn="just">
              <a:buNone/>
            </a:pPr>
            <a:r>
              <a:rPr lang="sk-SK" sz="2000" dirty="0" err="1" smtClean="0">
                <a:latin typeface="Arial Black" pitchFamily="34" charset="0"/>
              </a:rPr>
              <a:t>Dómovia</a:t>
            </a:r>
            <a:r>
              <a:rPr lang="sk-SK" sz="2000" dirty="0" smtClean="0">
                <a:latin typeface="Arial Black" pitchFamily="34" charset="0"/>
              </a:rPr>
              <a:t> sa dodnes  živia ako – muzikanti, speváci, tanečníci, zametači, práči </a:t>
            </a:r>
            <a:r>
              <a:rPr lang="sk-SK" sz="2000" dirty="0" err="1" smtClean="0">
                <a:latin typeface="Arial Black" pitchFamily="34" charset="0"/>
              </a:rPr>
              <a:t>prádla</a:t>
            </a:r>
            <a:r>
              <a:rPr lang="sk-SK" sz="2000" dirty="0" smtClean="0">
                <a:latin typeface="Arial Black" pitchFamily="34" charset="0"/>
              </a:rPr>
              <a:t>, kováči, zaklínači hadov, </a:t>
            </a:r>
            <a:r>
              <a:rPr lang="sk-SK" sz="2000" dirty="0" err="1" smtClean="0">
                <a:latin typeface="Arial Black" pitchFamily="34" charset="0"/>
              </a:rPr>
              <a:t>drezéri</a:t>
            </a:r>
            <a:r>
              <a:rPr lang="sk-SK" sz="2000" dirty="0" smtClean="0">
                <a:latin typeface="Arial Black" pitchFamily="34" charset="0"/>
              </a:rPr>
              <a:t> opíc.</a:t>
            </a:r>
          </a:p>
          <a:p>
            <a:pPr algn="just">
              <a:buNone/>
            </a:pPr>
            <a:endParaRPr lang="sk-SK" sz="1800" dirty="0" smtClean="0">
              <a:latin typeface="Arial Black" pitchFamily="34" charset="0"/>
            </a:endParaRPr>
          </a:p>
          <a:p>
            <a:pPr algn="just">
              <a:buNone/>
            </a:pPr>
            <a:endParaRPr lang="sk-SK" sz="18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sk-SK" sz="1800" dirty="0" smtClean="0">
                <a:latin typeface="Arial Black" pitchFamily="34" charset="0"/>
              </a:rPr>
              <a:t> </a:t>
            </a:r>
          </a:p>
          <a:p>
            <a:pPr algn="just">
              <a:buNone/>
            </a:pPr>
            <a:endParaRPr lang="sk-SK" sz="1800" dirty="0" smtClean="0">
              <a:latin typeface="Arial Black" pitchFamily="34" charset="0"/>
            </a:endParaRPr>
          </a:p>
          <a:p>
            <a:pPr algn="just">
              <a:buNone/>
            </a:pPr>
            <a:endParaRPr lang="sk-SK" sz="1800" dirty="0" smtClean="0">
              <a:latin typeface="Arial Black" pitchFamily="34" charset="0"/>
            </a:endParaRPr>
          </a:p>
          <a:p>
            <a:pPr algn="just">
              <a:buNone/>
            </a:pPr>
            <a:endParaRPr lang="sk-SK" sz="1800" dirty="0" smtClean="0">
              <a:latin typeface="Arial Black" pitchFamily="34" charset="0"/>
            </a:endParaRPr>
          </a:p>
          <a:p>
            <a:pPr algn="just">
              <a:buNone/>
            </a:pPr>
            <a:endParaRPr lang="sk-SK" sz="1800" dirty="0" smtClean="0">
              <a:latin typeface="Arial Black" pitchFamily="34" charset="0"/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  <a:t>Vedecky doložený pôvod </a:t>
            </a:r>
            <a:endParaRPr lang="sk-SK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" name="Obrázok 9" descr="hudobn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429000"/>
            <a:ext cx="1500198" cy="2254396"/>
          </a:xfrm>
          <a:prstGeom prst="rect">
            <a:avLst/>
          </a:prstGeom>
        </p:spPr>
      </p:pic>
      <p:pic>
        <p:nvPicPr>
          <p:cNvPr id="12" name="Obrázok 11" descr="kováč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429000"/>
            <a:ext cx="1357322" cy="1819092"/>
          </a:xfrm>
          <a:prstGeom prst="rect">
            <a:avLst/>
          </a:prstGeom>
        </p:spPr>
      </p:pic>
      <p:pic>
        <p:nvPicPr>
          <p:cNvPr id="13" name="Obrázok 12" descr="zaklínač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429000"/>
            <a:ext cx="1714512" cy="1284228"/>
          </a:xfrm>
          <a:prstGeom prst="rect">
            <a:avLst/>
          </a:prstGeom>
        </p:spPr>
      </p:pic>
      <p:pic>
        <p:nvPicPr>
          <p:cNvPr id="14" name="Obrázok 13" descr="k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000504"/>
            <a:ext cx="1831623" cy="1214446"/>
          </a:xfrm>
          <a:prstGeom prst="rect">
            <a:avLst/>
          </a:prstGeom>
        </p:spPr>
      </p:pic>
      <p:pic>
        <p:nvPicPr>
          <p:cNvPr id="15" name="Obrázok 14" descr="tanečnic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143248"/>
            <a:ext cx="1524000" cy="2495550"/>
          </a:xfrm>
          <a:prstGeom prst="rect">
            <a:avLst/>
          </a:prstGeom>
        </p:spPr>
      </p:pic>
      <p:pic>
        <p:nvPicPr>
          <p:cNvPr id="16" name="Obrázok 15" descr="zametač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786322"/>
            <a:ext cx="1928826" cy="1283546"/>
          </a:xfrm>
          <a:prstGeom prst="rect">
            <a:avLst/>
          </a:prstGeom>
        </p:spPr>
      </p:pic>
      <p:pic>
        <p:nvPicPr>
          <p:cNvPr id="17" name="Obrázok 16" descr="práč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5357826"/>
            <a:ext cx="1928826" cy="1300014"/>
          </a:xfrm>
          <a:prstGeom prst="rect">
            <a:avLst/>
          </a:prstGeom>
        </p:spPr>
      </p:pic>
      <p:sp>
        <p:nvSpPr>
          <p:cNvPr id="19" name="Šípka doľava 18"/>
          <p:cNvSpPr/>
          <p:nvPr/>
        </p:nvSpPr>
        <p:spPr>
          <a:xfrm>
            <a:off x="7786710" y="5500702"/>
            <a:ext cx="928694" cy="7858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hlinkClick r:id="rId9" action="ppaction://hlinksldjump"/>
              </a:rPr>
              <a:t>OBSAH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  <a:t>Príčiny odchodu z pravlasti</a:t>
            </a:r>
            <a:endParaRPr lang="sk-SK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400" u="sng" dirty="0" smtClean="0">
                <a:solidFill>
                  <a:srgbClr val="FF0000"/>
                </a:solidFill>
                <a:latin typeface="Arial Black" pitchFamily="34" charset="0"/>
              </a:rPr>
              <a:t>Predpokladané</a:t>
            </a:r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 </a:t>
            </a:r>
            <a:r>
              <a:rPr lang="sk-SK" sz="2400" b="1" dirty="0" smtClean="0">
                <a:latin typeface="Arial Black" pitchFamily="34" charset="0"/>
              </a:rPr>
              <a:t>zajatci vojen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latin typeface="Arial Black" pitchFamily="34" charset="0"/>
              </a:rPr>
              <a:t>sprievodcovia </a:t>
            </a:r>
            <a:r>
              <a:rPr lang="sk-SK" sz="2400" b="1" dirty="0" err="1" smtClean="0">
                <a:latin typeface="Arial Black" pitchFamily="34" charset="0"/>
              </a:rPr>
              <a:t>Radžasthánskej</a:t>
            </a:r>
            <a:r>
              <a:rPr lang="sk-SK" sz="2400" b="1" dirty="0" smtClean="0">
                <a:latin typeface="Arial Black" pitchFamily="34" charset="0"/>
              </a:rPr>
              <a:t> kavalérie do Perzie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latin typeface="Arial Black" pitchFamily="34" charset="0"/>
              </a:rPr>
              <a:t>rozširovanie obchodu a služieb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latin typeface="Arial Black" pitchFamily="34" charset="0"/>
              </a:rPr>
              <a:t>lepšie živobytie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latin typeface="Arial Black" pitchFamily="34" charset="0"/>
              </a:rPr>
              <a:t>expanzia iných kmeňov do Indie</a:t>
            </a:r>
          </a:p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u="sng" dirty="0" smtClean="0">
                <a:solidFill>
                  <a:srgbClr val="FF0000"/>
                </a:solidFill>
                <a:latin typeface="Arial Black" pitchFamily="34" charset="0"/>
              </a:rPr>
              <a:t>Zdôvodnené</a:t>
            </a:r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latin typeface="Arial Black" pitchFamily="34" charset="0"/>
              </a:rPr>
              <a:t>z </a:t>
            </a:r>
            <a:r>
              <a:rPr lang="sk-SK" sz="2400" b="1" dirty="0" err="1" smtClean="0">
                <a:latin typeface="Arial Black" pitchFamily="34" charset="0"/>
              </a:rPr>
              <a:t>Arménie</a:t>
            </a:r>
            <a:r>
              <a:rPr lang="sk-SK" sz="2400" b="1" dirty="0" smtClean="0">
                <a:latin typeface="Arial Black" pitchFamily="34" charset="0"/>
              </a:rPr>
              <a:t> do Byzantskej ríše zapríčinila invázia </a:t>
            </a:r>
            <a:r>
              <a:rPr lang="sk-SK" sz="2400" b="1" dirty="0" err="1" smtClean="0">
                <a:latin typeface="Arial Black" pitchFamily="34" charset="0"/>
              </a:rPr>
              <a:t>Seldžukov</a:t>
            </a:r>
            <a:endParaRPr lang="sk-SK" sz="2400" b="1" dirty="0">
              <a:latin typeface="Arial Black" pitchFamily="34" charset="0"/>
            </a:endParaRPr>
          </a:p>
        </p:txBody>
      </p:sp>
      <p:pic>
        <p:nvPicPr>
          <p:cNvPr id="2050" name="Picture 2" descr="C:\Users\Maroš\Desktop\Seldžuko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714752"/>
            <a:ext cx="2214578" cy="2978038"/>
          </a:xfrm>
          <a:prstGeom prst="rect">
            <a:avLst/>
          </a:prstGeom>
          <a:noFill/>
        </p:spPr>
      </p:pic>
      <p:pic>
        <p:nvPicPr>
          <p:cNvPr id="6" name="Obrázok 5" descr="mongo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857628"/>
            <a:ext cx="2143140" cy="1428760"/>
          </a:xfrm>
          <a:prstGeom prst="rect">
            <a:avLst/>
          </a:prstGeom>
        </p:spPr>
      </p:pic>
      <p:pic>
        <p:nvPicPr>
          <p:cNvPr id="7" name="Obrázok 6" descr="1979_I 3 Cavalieri Arabi[100x60]Ita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5429264"/>
            <a:ext cx="2136656" cy="1260627"/>
          </a:xfrm>
          <a:prstGeom prst="rect">
            <a:avLst/>
          </a:prstGeom>
        </p:spPr>
      </p:pic>
      <p:sp>
        <p:nvSpPr>
          <p:cNvPr id="8" name="Šípka doľava 7">
            <a:hlinkClick r:id="rId5" action="ppaction://hlinksldjump"/>
          </p:cNvPr>
          <p:cNvSpPr/>
          <p:nvPr/>
        </p:nvSpPr>
        <p:spPr>
          <a:xfrm>
            <a:off x="500034" y="5857892"/>
            <a:ext cx="928694" cy="78581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  <a:hlinkClick r:id="" action="ppaction://hlinkshowjump?jump=firstslide"/>
              </a:rPr>
              <a:t>OBSAH</a:t>
            </a:r>
            <a:endParaRPr lang="sk-SK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azi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6994129" cy="51016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solidFill>
                  <a:schemeClr val="bg1"/>
                </a:solidFill>
                <a:latin typeface="Monotype Corsiva" pitchFamily="66" charset="0"/>
              </a:rPr>
              <a:t>Putovanie do Európy</a:t>
            </a:r>
            <a:br>
              <a:rPr lang="sk-SK" sz="4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sk-SK" sz="4400" dirty="0" smtClean="0">
                <a:solidFill>
                  <a:schemeClr val="bg1"/>
                </a:solidFill>
                <a:latin typeface="Monotype Corsiva" pitchFamily="66" charset="0"/>
              </a:rPr>
              <a:t> 	Začalo okolo roku 800-950 n</a:t>
            </a:r>
            <a:r>
              <a:rPr lang="sk-SK" sz="4400" dirty="0" smtClean="0">
                <a:solidFill>
                  <a:schemeClr val="bg1"/>
                </a:solidFill>
                <a:latin typeface="Monotype Corsiva" pitchFamily="66" charset="0"/>
              </a:rPr>
              <a:t>. l.</a:t>
            </a:r>
            <a:endParaRPr lang="sk-SK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Srdce 5"/>
          <p:cNvSpPr/>
          <p:nvPr/>
        </p:nvSpPr>
        <p:spPr>
          <a:xfrm>
            <a:off x="7143768" y="5929330"/>
            <a:ext cx="628648" cy="57150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ľava 6"/>
          <p:cNvSpPr/>
          <p:nvPr/>
        </p:nvSpPr>
        <p:spPr>
          <a:xfrm>
            <a:off x="6000760" y="592933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ľava 7"/>
          <p:cNvSpPr/>
          <p:nvPr/>
        </p:nvSpPr>
        <p:spPr>
          <a:xfrm>
            <a:off x="4857752" y="585789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ľava 8"/>
          <p:cNvSpPr/>
          <p:nvPr/>
        </p:nvSpPr>
        <p:spPr>
          <a:xfrm rot="360000">
            <a:off x="3451640" y="576482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ľava 9"/>
          <p:cNvSpPr/>
          <p:nvPr/>
        </p:nvSpPr>
        <p:spPr>
          <a:xfrm rot="3540000">
            <a:off x="2327881" y="5088137"/>
            <a:ext cx="978408" cy="484632"/>
          </a:xfrm>
          <a:prstGeom prst="leftArrow">
            <a:avLst>
              <a:gd name="adj1" fmla="val 50000"/>
              <a:gd name="adj2" fmla="val 587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ľava 10"/>
          <p:cNvSpPr/>
          <p:nvPr/>
        </p:nvSpPr>
        <p:spPr>
          <a:xfrm>
            <a:off x="1000100" y="450057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ľava 11"/>
          <p:cNvSpPr/>
          <p:nvPr/>
        </p:nvSpPr>
        <p:spPr>
          <a:xfrm rot="-2520000">
            <a:off x="1322340" y="5122862"/>
            <a:ext cx="978408" cy="484632"/>
          </a:xfrm>
          <a:prstGeom prst="leftArrow">
            <a:avLst>
              <a:gd name="adj1" fmla="val 50000"/>
              <a:gd name="adj2" fmla="val 16176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2" descr="kone róm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3522" y="2643182"/>
            <a:ext cx="4460887" cy="2857508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2000232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  <a:latin typeface="Arial Black" pitchFamily="34" charset="0"/>
              </a:rPr>
              <a:t>Arménia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786182" y="5500702"/>
            <a:ext cx="104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Perzia</a:t>
            </a:r>
            <a:endParaRPr lang="sk-SK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858016" y="5429264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India</a:t>
            </a:r>
            <a:endParaRPr lang="sk-SK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1000100" y="414338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Malá Ázia</a:t>
            </a:r>
            <a:endParaRPr lang="sk-SK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1000100" y="571501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Sýria</a:t>
            </a:r>
            <a:endParaRPr lang="sk-SK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1"/>
      <p:bldP spid="19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sz="2000" dirty="0" smtClean="0">
                <a:latin typeface="Aharoni" pitchFamily="2" charset="-79"/>
                <a:cs typeface="Aharoni" pitchFamily="2" charset="-79"/>
              </a:rPr>
              <a:t>						</a:t>
            </a:r>
            <a:r>
              <a:rPr lang="sk-SK" sz="23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</a:t>
            </a:r>
            <a:r>
              <a:rPr lang="sk-SK" sz="2300" u="sng" dirty="0" smtClean="0">
                <a:latin typeface="Arial Black" pitchFamily="34" charset="0"/>
                <a:cs typeface="Aharoni" pitchFamily="2" charset="-79"/>
              </a:rPr>
              <a:t>Pravlasť – India</a:t>
            </a:r>
            <a:endParaRPr lang="sk-SK" sz="2300" u="sng" dirty="0" smtClean="0">
              <a:latin typeface="Arial Black" pitchFamily="34" charset="0"/>
            </a:endParaRPr>
          </a:p>
          <a:p>
            <a:pPr lvl="8">
              <a:buNone/>
            </a:pPr>
            <a:endParaRPr lang="sk-SK" sz="3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8">
              <a:buNone/>
            </a:pPr>
            <a:endParaRPr lang="sk-SK" sz="3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8">
              <a:buNone/>
            </a:pPr>
            <a:r>
              <a:rPr lang="sk-SK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		</a:t>
            </a:r>
            <a:r>
              <a:rPr lang="sk-SK" sz="2300" dirty="0" smtClean="0">
                <a:latin typeface="Arial Black" pitchFamily="34" charset="0"/>
                <a:cs typeface="Aharoni" pitchFamily="2" charset="-79"/>
              </a:rPr>
              <a:t>Perzia (dnešný Irán)</a:t>
            </a:r>
          </a:p>
          <a:p>
            <a:pPr lvl="8">
              <a:buNone/>
            </a:pPr>
            <a:endParaRPr lang="sk-SK" sz="3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8">
              <a:buNone/>
            </a:pPr>
            <a:endParaRPr lang="sk-SK" sz="3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8">
              <a:buNone/>
            </a:pPr>
            <a:endParaRPr lang="sk-SK" sz="3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8">
              <a:buNone/>
            </a:pPr>
            <a:endParaRPr lang="sk-SK" sz="3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8">
              <a:buNone/>
            </a:pPr>
            <a:endParaRPr lang="sk-SK" sz="3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sk-SK" sz="2300" dirty="0" err="1" smtClean="0">
                <a:latin typeface="Arial Black" pitchFamily="34" charset="0"/>
                <a:cs typeface="Aharoni" pitchFamily="2" charset="-79"/>
              </a:rPr>
              <a:t>Arménia</a:t>
            </a:r>
            <a:r>
              <a:rPr lang="sk-SK" sz="2300" dirty="0" smtClean="0">
                <a:latin typeface="Arial Black" pitchFamily="34" charset="0"/>
                <a:cs typeface="Aharoni" pitchFamily="2" charset="-79"/>
              </a:rPr>
              <a:t> (dnešné Arménsko)</a:t>
            </a:r>
          </a:p>
          <a:p>
            <a:pPr>
              <a:buNone/>
            </a:pPr>
            <a:endParaRPr lang="sk-SK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sk-SK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sk-SK" dirty="0" smtClean="0">
                <a:latin typeface="Aharoni" pitchFamily="2" charset="-79"/>
                <a:cs typeface="Aharoni" pitchFamily="2" charset="-79"/>
              </a:rPr>
              <a:t>							</a:t>
            </a:r>
            <a:endParaRPr lang="sk-SK" sz="2000" dirty="0" smtClean="0">
              <a:latin typeface="Aharoni" pitchFamily="2" charset="-79"/>
              <a:cs typeface="Aharoni" pitchFamily="2" charset="-79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 lvl="8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  <a:t>Putovanie</a:t>
            </a:r>
            <a:endParaRPr lang="sk-SK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Maroš\Desktop\Prijekt-Rómovia\map_of_india5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43702" y="1857364"/>
            <a:ext cx="1697656" cy="1785950"/>
          </a:xfrm>
          <a:prstGeom prst="rect">
            <a:avLst/>
          </a:prstGeom>
          <a:noFill/>
        </p:spPr>
      </p:pic>
      <p:pic>
        <p:nvPicPr>
          <p:cNvPr id="7" name="Obrázok 6" descr="Perz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928934"/>
            <a:ext cx="1169042" cy="1609728"/>
          </a:xfrm>
          <a:prstGeom prst="rect">
            <a:avLst/>
          </a:prstGeom>
        </p:spPr>
      </p:pic>
      <p:pic>
        <p:nvPicPr>
          <p:cNvPr id="8" name="Obrázok 7" descr="Perz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071678"/>
            <a:ext cx="2384336" cy="1785950"/>
          </a:xfrm>
          <a:prstGeom prst="rect">
            <a:avLst/>
          </a:prstGeom>
        </p:spPr>
      </p:pic>
      <p:pic>
        <p:nvPicPr>
          <p:cNvPr id="9" name="Obrázok 8" descr="Irá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429000"/>
            <a:ext cx="2357454" cy="1759023"/>
          </a:xfrm>
          <a:prstGeom prst="rect">
            <a:avLst/>
          </a:prstGeom>
        </p:spPr>
      </p:pic>
      <p:pic>
        <p:nvPicPr>
          <p:cNvPr id="10" name="Obrázok 9" descr="Armén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5286388"/>
            <a:ext cx="2071702" cy="1291167"/>
          </a:xfrm>
          <a:prstGeom prst="rect">
            <a:avLst/>
          </a:prstGeom>
        </p:spPr>
      </p:pic>
      <p:pic>
        <p:nvPicPr>
          <p:cNvPr id="11" name="Obrázok 10" descr="Armén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4929198"/>
            <a:ext cx="2619375" cy="1743075"/>
          </a:xfrm>
          <a:prstGeom prst="rect">
            <a:avLst/>
          </a:prstGeom>
        </p:spPr>
      </p:pic>
      <p:pic>
        <p:nvPicPr>
          <p:cNvPr id="12" name="Obrázok 11" descr="Arara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60" y="5114925"/>
            <a:ext cx="2619375" cy="1743075"/>
          </a:xfrm>
          <a:prstGeom prst="rect">
            <a:avLst/>
          </a:prstGeom>
        </p:spPr>
      </p:pic>
      <p:sp>
        <p:nvSpPr>
          <p:cNvPr id="13" name="Šípka doľava 12"/>
          <p:cNvSpPr/>
          <p:nvPr/>
        </p:nvSpPr>
        <p:spPr>
          <a:xfrm rot="-2100000">
            <a:off x="4413951" y="203539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 doľava 13"/>
          <p:cNvSpPr/>
          <p:nvPr/>
        </p:nvSpPr>
        <p:spPr>
          <a:xfrm rot="-2040000">
            <a:off x="1552032" y="401832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Obrázok 15" descr="konevoz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500042"/>
            <a:ext cx="1651217" cy="1419228"/>
          </a:xfrm>
          <a:prstGeom prst="rect">
            <a:avLst/>
          </a:prstGeom>
        </p:spPr>
      </p:pic>
      <p:sp>
        <p:nvSpPr>
          <p:cNvPr id="15" name="Srdce 14"/>
          <p:cNvSpPr/>
          <p:nvPr/>
        </p:nvSpPr>
        <p:spPr>
          <a:xfrm>
            <a:off x="7500958" y="1928802"/>
            <a:ext cx="628648" cy="6286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1774</TotalTime>
  <Words>433</Words>
  <Application>Microsoft Office PowerPoint</Application>
  <PresentationFormat>Prezentácia na obrazovke (4:3)</PresentationFormat>
  <Paragraphs>165</Paragraphs>
  <Slides>18</Slides>
  <Notes>2</Notes>
  <HiddenSlides>0</HiddenSlides>
  <MMClips>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Papier</vt:lpstr>
      <vt:lpstr>História Rómov</vt:lpstr>
      <vt:lpstr>Obsah</vt:lpstr>
      <vt:lpstr>Domnienky o pôvode Rómov</vt:lpstr>
      <vt:lpstr>Domnienky o pôvode Rómov   Egyptský pôvod</vt:lpstr>
      <vt:lpstr>Vedecky doložený pôvod – „Pravlasť“         India</vt:lpstr>
      <vt:lpstr>Vedecky doložený pôvod </vt:lpstr>
      <vt:lpstr>Príčiny odchodu z pravlasti</vt:lpstr>
      <vt:lpstr>Putovanie do Európy   Začalo okolo roku 800-950 n. l.</vt:lpstr>
      <vt:lpstr>Putovanie</vt:lpstr>
      <vt:lpstr>Početnejšia skupina</vt:lpstr>
      <vt:lpstr>Menšia skupina</vt:lpstr>
      <vt:lpstr>Prvá písomná zmienka o príchode Rómov do Európy</vt:lpstr>
      <vt:lpstr>Príbeh z rukopisu</vt:lpstr>
      <vt:lpstr>Pobyt v Byzantskej ríši</vt:lpstr>
      <vt:lpstr>„Baronát Cigánov“ (Feudum Aciganorum)</vt:lpstr>
      <vt:lpstr>Príchod na Slovensko</vt:lpstr>
      <vt:lpstr>Pomenovania Rómov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Rómov</dc:title>
  <dc:creator>Maroš</dc:creator>
  <cp:lastModifiedBy>Žiak NB03</cp:lastModifiedBy>
  <cp:revision>234</cp:revision>
  <dcterms:created xsi:type="dcterms:W3CDTF">2011-02-12T21:48:56Z</dcterms:created>
  <dcterms:modified xsi:type="dcterms:W3CDTF">2011-05-13T05:20:40Z</dcterms:modified>
</cp:coreProperties>
</file>